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5" r:id="rId1"/>
  </p:sldMasterIdLst>
  <p:notesMasterIdLst>
    <p:notesMasterId r:id="rId65"/>
  </p:notesMasterIdLst>
  <p:sldIdLst>
    <p:sldId id="406" r:id="rId2"/>
    <p:sldId id="462" r:id="rId3"/>
    <p:sldId id="329" r:id="rId4"/>
    <p:sldId id="409" r:id="rId5"/>
    <p:sldId id="467" r:id="rId6"/>
    <p:sldId id="407" r:id="rId7"/>
    <p:sldId id="266" r:id="rId8"/>
    <p:sldId id="267" r:id="rId9"/>
    <p:sldId id="331" r:id="rId10"/>
    <p:sldId id="465" r:id="rId11"/>
    <p:sldId id="414" r:id="rId12"/>
    <p:sldId id="411" r:id="rId13"/>
    <p:sldId id="412" r:id="rId14"/>
    <p:sldId id="413" r:id="rId15"/>
    <p:sldId id="263" r:id="rId16"/>
    <p:sldId id="415" r:id="rId17"/>
    <p:sldId id="416" r:id="rId18"/>
    <p:sldId id="417" r:id="rId19"/>
    <p:sldId id="418" r:id="rId20"/>
    <p:sldId id="419" r:id="rId21"/>
    <p:sldId id="420" r:id="rId22"/>
    <p:sldId id="422" r:id="rId23"/>
    <p:sldId id="42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33" r:id="rId34"/>
    <p:sldId id="434" r:id="rId35"/>
    <p:sldId id="435" r:id="rId36"/>
    <p:sldId id="436" r:id="rId37"/>
    <p:sldId id="437" r:id="rId38"/>
    <p:sldId id="438" r:id="rId39"/>
    <p:sldId id="463" r:id="rId40"/>
    <p:sldId id="464" r:id="rId41"/>
    <p:sldId id="439" r:id="rId42"/>
    <p:sldId id="440" r:id="rId43"/>
    <p:sldId id="441" r:id="rId44"/>
    <p:sldId id="442" r:id="rId45"/>
    <p:sldId id="443" r:id="rId46"/>
    <p:sldId id="445" r:id="rId47"/>
    <p:sldId id="444" r:id="rId48"/>
    <p:sldId id="446" r:id="rId49"/>
    <p:sldId id="447" r:id="rId50"/>
    <p:sldId id="448" r:id="rId51"/>
    <p:sldId id="449" r:id="rId52"/>
    <p:sldId id="450" r:id="rId53"/>
    <p:sldId id="451" r:id="rId54"/>
    <p:sldId id="452" r:id="rId55"/>
    <p:sldId id="453" r:id="rId56"/>
    <p:sldId id="454" r:id="rId57"/>
    <p:sldId id="455" r:id="rId58"/>
    <p:sldId id="456" r:id="rId59"/>
    <p:sldId id="457" r:id="rId60"/>
    <p:sldId id="458" r:id="rId61"/>
    <p:sldId id="466" r:id="rId62"/>
    <p:sldId id="468" r:id="rId63"/>
    <p:sldId id="460" r:id="rId6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4FEDE2D-977F-A4A2-915C-320610A679C6}" name="王翊樺 WANG I-HUA" initials="王" userId="S::P76121500@ncku.edu.tw::e980f1af-e31b-4daf-ba57-b4eba3fc4ae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2F528F"/>
    <a:srgbClr val="A0C6E7"/>
    <a:srgbClr val="70AD47"/>
    <a:srgbClr val="FFC000"/>
    <a:srgbClr val="D7D7D7"/>
    <a:srgbClr val="ED7D31"/>
    <a:srgbClr val="E8E7E8"/>
    <a:srgbClr val="C0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824" autoAdjust="0"/>
  </p:normalViewPr>
  <p:slideViewPr>
    <p:cSldViewPr snapToGrid="0">
      <p:cViewPr varScale="1">
        <p:scale>
          <a:sx n="70" d="100"/>
          <a:sy n="70" d="100"/>
        </p:scale>
        <p:origin x="1166" y="1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星宇 陳" userId="5ba833d40c6ddaf3" providerId="LiveId" clId="{F0ED9676-5763-4F6F-A050-D53FC598CB15}"/>
    <pc:docChg chg="modSld">
      <pc:chgData name="星宇 陳" userId="5ba833d40c6ddaf3" providerId="LiveId" clId="{F0ED9676-5763-4F6F-A050-D53FC598CB15}" dt="2023-11-19T12:02:16.173" v="63" actId="1076"/>
      <pc:docMkLst>
        <pc:docMk/>
      </pc:docMkLst>
      <pc:sldChg chg="modSp mod">
        <pc:chgData name="星宇 陳" userId="5ba833d40c6ddaf3" providerId="LiveId" clId="{F0ED9676-5763-4F6F-A050-D53FC598CB15}" dt="2023-11-18T12:25:05.952" v="7" actId="1076"/>
        <pc:sldMkLst>
          <pc:docMk/>
          <pc:sldMk cId="2086147695" sldId="432"/>
        </pc:sldMkLst>
        <pc:spChg chg="mod">
          <ac:chgData name="星宇 陳" userId="5ba833d40c6ddaf3" providerId="LiveId" clId="{F0ED9676-5763-4F6F-A050-D53FC598CB15}" dt="2023-11-18T12:25:05.952" v="7" actId="1076"/>
          <ac:spMkLst>
            <pc:docMk/>
            <pc:sldMk cId="2086147695" sldId="432"/>
            <ac:spMk id="5" creationId="{A2CEF965-0348-B1F8-4F23-F4C6503BF371}"/>
          </ac:spMkLst>
        </pc:spChg>
      </pc:sldChg>
      <pc:sldChg chg="modSp mod">
        <pc:chgData name="星宇 陳" userId="5ba833d40c6ddaf3" providerId="LiveId" clId="{F0ED9676-5763-4F6F-A050-D53FC598CB15}" dt="2023-11-19T11:05:31.027" v="43" actId="1076"/>
        <pc:sldMkLst>
          <pc:docMk/>
          <pc:sldMk cId="524997539" sldId="442"/>
        </pc:sldMkLst>
        <pc:picChg chg="mod">
          <ac:chgData name="星宇 陳" userId="5ba833d40c6ddaf3" providerId="LiveId" clId="{F0ED9676-5763-4F6F-A050-D53FC598CB15}" dt="2023-11-19T11:05:31.027" v="43" actId="1076"/>
          <ac:picMkLst>
            <pc:docMk/>
            <pc:sldMk cId="524997539" sldId="442"/>
            <ac:picMk id="25" creationId="{F9B2EC40-B029-23D6-EEB3-1465F66009E3}"/>
          </ac:picMkLst>
        </pc:picChg>
      </pc:sldChg>
      <pc:sldChg chg="modSp mod">
        <pc:chgData name="星宇 陳" userId="5ba833d40c6ddaf3" providerId="LiveId" clId="{F0ED9676-5763-4F6F-A050-D53FC598CB15}" dt="2023-11-19T10:43:37.673" v="30" actId="1076"/>
        <pc:sldMkLst>
          <pc:docMk/>
          <pc:sldMk cId="618563512" sldId="443"/>
        </pc:sldMkLst>
        <pc:picChg chg="mod">
          <ac:chgData name="星宇 陳" userId="5ba833d40c6ddaf3" providerId="LiveId" clId="{F0ED9676-5763-4F6F-A050-D53FC598CB15}" dt="2023-11-19T10:43:37.673" v="30" actId="1076"/>
          <ac:picMkLst>
            <pc:docMk/>
            <pc:sldMk cId="618563512" sldId="443"/>
            <ac:picMk id="17" creationId="{6C279337-BC16-6629-FE7E-1944CCA03D18}"/>
          </ac:picMkLst>
        </pc:picChg>
      </pc:sldChg>
      <pc:sldChg chg="modSp mod">
        <pc:chgData name="星宇 陳" userId="5ba833d40c6ddaf3" providerId="LiveId" clId="{F0ED9676-5763-4F6F-A050-D53FC598CB15}" dt="2023-11-17T06:39:24.520" v="3" actId="1076"/>
        <pc:sldMkLst>
          <pc:docMk/>
          <pc:sldMk cId="1481330261" sldId="445"/>
        </pc:sldMkLst>
        <pc:picChg chg="mod">
          <ac:chgData name="星宇 陳" userId="5ba833d40c6ddaf3" providerId="LiveId" clId="{F0ED9676-5763-4F6F-A050-D53FC598CB15}" dt="2023-11-17T06:39:24.520" v="3" actId="1076"/>
          <ac:picMkLst>
            <pc:docMk/>
            <pc:sldMk cId="1481330261" sldId="445"/>
            <ac:picMk id="14" creationId="{8A8633D8-30B2-3231-B8A3-D1EFF9974678}"/>
          </ac:picMkLst>
        </pc:picChg>
      </pc:sldChg>
      <pc:sldChg chg="modSp mod">
        <pc:chgData name="星宇 陳" userId="5ba833d40c6ddaf3" providerId="LiveId" clId="{F0ED9676-5763-4F6F-A050-D53FC598CB15}" dt="2023-11-17T07:00:27.426" v="4" actId="14100"/>
        <pc:sldMkLst>
          <pc:docMk/>
          <pc:sldMk cId="2114807725" sldId="449"/>
        </pc:sldMkLst>
        <pc:picChg chg="mod">
          <ac:chgData name="星宇 陳" userId="5ba833d40c6ddaf3" providerId="LiveId" clId="{F0ED9676-5763-4F6F-A050-D53FC598CB15}" dt="2023-11-17T07:00:27.426" v="4" actId="14100"/>
          <ac:picMkLst>
            <pc:docMk/>
            <pc:sldMk cId="2114807725" sldId="449"/>
            <ac:picMk id="5" creationId="{0968B4E8-5A3D-D9A2-CC6F-9F89E5A04D1B}"/>
          </ac:picMkLst>
        </pc:picChg>
      </pc:sldChg>
      <pc:sldChg chg="modSp mod">
        <pc:chgData name="星宇 陳" userId="5ba833d40c6ddaf3" providerId="LiveId" clId="{F0ED9676-5763-4F6F-A050-D53FC598CB15}" dt="2023-11-19T12:02:16.173" v="63" actId="1076"/>
        <pc:sldMkLst>
          <pc:docMk/>
          <pc:sldMk cId="278787793" sldId="453"/>
        </pc:sldMkLst>
        <pc:spChg chg="mod">
          <ac:chgData name="星宇 陳" userId="5ba833d40c6ddaf3" providerId="LiveId" clId="{F0ED9676-5763-4F6F-A050-D53FC598CB15}" dt="2023-11-19T11:33:20.579" v="62" actId="1076"/>
          <ac:spMkLst>
            <pc:docMk/>
            <pc:sldMk cId="278787793" sldId="453"/>
            <ac:spMk id="8" creationId="{B9054E0D-EEE4-A6F4-AFFA-70C5CAF661F2}"/>
          </ac:spMkLst>
        </pc:spChg>
        <pc:spChg chg="mod">
          <ac:chgData name="星宇 陳" userId="5ba833d40c6ddaf3" providerId="LiveId" clId="{F0ED9676-5763-4F6F-A050-D53FC598CB15}" dt="2023-11-19T11:33:18.460" v="61" actId="1076"/>
          <ac:spMkLst>
            <pc:docMk/>
            <pc:sldMk cId="278787793" sldId="453"/>
            <ac:spMk id="9" creationId="{7C809B60-DD7F-7D57-7C6E-7155498A55DD}"/>
          </ac:spMkLst>
        </pc:spChg>
        <pc:picChg chg="mod">
          <ac:chgData name="星宇 陳" userId="5ba833d40c6ddaf3" providerId="LiveId" clId="{F0ED9676-5763-4F6F-A050-D53FC598CB15}" dt="2023-11-19T11:33:17.349" v="60" actId="1076"/>
          <ac:picMkLst>
            <pc:docMk/>
            <pc:sldMk cId="278787793" sldId="453"/>
            <ac:picMk id="7" creationId="{5102A79C-29ED-9226-613E-8386AE6D5699}"/>
          </ac:picMkLst>
        </pc:picChg>
        <pc:picChg chg="mod">
          <ac:chgData name="星宇 陳" userId="5ba833d40c6ddaf3" providerId="LiveId" clId="{F0ED9676-5763-4F6F-A050-D53FC598CB15}" dt="2023-11-19T12:02:16.173" v="63" actId="1076"/>
          <ac:picMkLst>
            <pc:docMk/>
            <pc:sldMk cId="278787793" sldId="453"/>
            <ac:picMk id="16" creationId="{901C8E81-D74C-C062-BE33-3A75F7743E70}"/>
          </ac:picMkLst>
        </pc:picChg>
      </pc:sldChg>
      <pc:sldChg chg="modSp mod">
        <pc:chgData name="星宇 陳" userId="5ba833d40c6ddaf3" providerId="LiveId" clId="{F0ED9676-5763-4F6F-A050-D53FC598CB15}" dt="2023-11-19T11:25:38.203" v="53" actId="1076"/>
        <pc:sldMkLst>
          <pc:docMk/>
          <pc:sldMk cId="4189930007" sldId="456"/>
        </pc:sldMkLst>
        <pc:grpChg chg="mod">
          <ac:chgData name="星宇 陳" userId="5ba833d40c6ddaf3" providerId="LiveId" clId="{F0ED9676-5763-4F6F-A050-D53FC598CB15}" dt="2023-11-19T11:25:38.203" v="53" actId="1076"/>
          <ac:grpSpMkLst>
            <pc:docMk/>
            <pc:sldMk cId="4189930007" sldId="456"/>
            <ac:grpSpMk id="8" creationId="{B9EFC3D8-3F1C-6814-7189-0319219E6B9D}"/>
          </ac:grpSpMkLst>
        </pc:grpChg>
      </pc:sldChg>
      <pc:sldChg chg="modSp mod">
        <pc:chgData name="星宇 陳" userId="5ba833d40c6ddaf3" providerId="LiveId" clId="{F0ED9676-5763-4F6F-A050-D53FC598CB15}" dt="2023-11-19T08:13:56.462" v="12" actId="1076"/>
        <pc:sldMkLst>
          <pc:docMk/>
          <pc:sldMk cId="2880925899" sldId="457"/>
        </pc:sldMkLst>
        <pc:picChg chg="mod">
          <ac:chgData name="星宇 陳" userId="5ba833d40c6ddaf3" providerId="LiveId" clId="{F0ED9676-5763-4F6F-A050-D53FC598CB15}" dt="2023-11-19T08:13:56.462" v="12" actId="1076"/>
          <ac:picMkLst>
            <pc:docMk/>
            <pc:sldMk cId="2880925899" sldId="457"/>
            <ac:picMk id="5" creationId="{27D10482-4152-59A2-B138-DF12B0F9445B}"/>
          </ac:picMkLst>
        </pc:picChg>
      </pc:sldChg>
      <pc:sldChg chg="modSp mod">
        <pc:chgData name="星宇 陳" userId="5ba833d40c6ddaf3" providerId="LiveId" clId="{F0ED9676-5763-4F6F-A050-D53FC598CB15}" dt="2023-11-19T11:32:20.747" v="54" actId="1076"/>
        <pc:sldMkLst>
          <pc:docMk/>
          <pc:sldMk cId="4008718284" sldId="458"/>
        </pc:sldMkLst>
        <pc:grpChg chg="mod">
          <ac:chgData name="星宇 陳" userId="5ba833d40c6ddaf3" providerId="LiveId" clId="{F0ED9676-5763-4F6F-A050-D53FC598CB15}" dt="2023-11-19T11:32:20.747" v="54" actId="1076"/>
          <ac:grpSpMkLst>
            <pc:docMk/>
            <pc:sldMk cId="4008718284" sldId="458"/>
            <ac:grpSpMk id="18" creationId="{6F3D02B3-293A-9DDA-844C-BF182102B481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F5B97-5FBE-4957-8F1E-824EEE8F9B34}" type="datetimeFigureOut">
              <a:rPr lang="zh-TW" altLang="en-US" smtClean="0"/>
              <a:t>2023/11/19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A049D-0062-4655-B892-0730F20A11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956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A049D-0062-4655-B892-0730F20A115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2936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學姊</a:t>
            </a:r>
            <a:r>
              <a:rPr lang="en-US" altLang="zh-TW" dirty="0"/>
              <a:t>ppt 26</a:t>
            </a:r>
            <a:r>
              <a:rPr lang="zh-TW" altLang="en-US" dirty="0"/>
              <a:t>頁 </a:t>
            </a:r>
            <a:r>
              <a:rPr lang="en-US" altLang="zh-TW" dirty="0"/>
              <a:t>shape</a:t>
            </a:r>
            <a:r>
              <a:rPr lang="zh-TW" altLang="en-US" dirty="0"/>
              <a:t>顯示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A049D-0062-4655-B892-0730F20A115F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210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Dense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改成維度</a:t>
            </a:r>
            <a:r>
              <a:rPr lang="en-US" altLang="zh-TW" dirty="0">
                <a:sym typeface="Wingdings" panose="05000000000000000000" pitchFamily="2" charset="2"/>
              </a:rPr>
              <a:t>10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A049D-0062-4655-B892-0730F20A115F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692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Dense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改成維度</a:t>
            </a:r>
            <a:r>
              <a:rPr lang="en-US" altLang="zh-TW" dirty="0">
                <a:sym typeface="Wingdings" panose="05000000000000000000" pitchFamily="2" charset="2"/>
              </a:rPr>
              <a:t>10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A049D-0062-4655-B892-0730F20A115F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276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>
              <a:sym typeface="Wingdings" panose="05000000000000000000" pitchFamily="2" charset="2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A049D-0062-4655-B892-0730F20A115F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340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A049D-0062-4655-B892-0730F20A115F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4229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A049D-0062-4655-B892-0730F20A115F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7102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A049D-0062-4655-B892-0730F20A115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403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A049D-0062-4655-B892-0730F20A115F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048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A049D-0062-4655-B892-0730F20A115F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717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AI</a:t>
            </a:r>
            <a:r>
              <a:rPr lang="zh-TW" altLang="en-US" dirty="0"/>
              <a:t>是一個巨大的集合</a:t>
            </a:r>
            <a:r>
              <a:rPr lang="en-US" altLang="zh-TW" dirty="0"/>
              <a:t>-&gt;</a:t>
            </a:r>
            <a:r>
              <a:rPr lang="zh-TW" altLang="en-US" dirty="0"/>
              <a:t>泛指一切讓機器模擬人類行為的技術</a:t>
            </a:r>
            <a:endParaRPr lang="en-US" altLang="zh-TW" dirty="0"/>
          </a:p>
          <a:p>
            <a:r>
              <a:rPr lang="zh-TW" altLang="en-US" dirty="0"/>
              <a:t>那現在最紅的深度學習呢</a:t>
            </a:r>
            <a:endParaRPr lang="en-US" altLang="zh-TW" dirty="0"/>
          </a:p>
          <a:p>
            <a:r>
              <a:rPr lang="zh-TW" altLang="en-US" dirty="0"/>
              <a:t>其實也是被包含在機器學習的集合中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A049D-0062-4655-B892-0730F20A115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552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A049D-0062-4655-B892-0730F20A115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161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A049D-0062-4655-B892-0730F20A115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1679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A049D-0062-4655-B892-0730F20A115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5765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A049D-0062-4655-B892-0730F20A115F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5639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Loss</a:t>
            </a:r>
            <a:r>
              <a:rPr lang="zh-TW" altLang="en-US" dirty="0"/>
              <a:t>值 決定梯度方向</a:t>
            </a:r>
            <a:endParaRPr lang="en-US" altLang="zh-TW" dirty="0"/>
          </a:p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A049D-0062-4655-B892-0730F20A115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50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A049D-0062-4655-B892-0730F20A115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071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A049D-0062-4655-B892-0730F20A115F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5523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rot="5400000">
            <a:off x="4706537" y="-4710935"/>
            <a:ext cx="2778928" cy="1219199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等腰三角形 7"/>
          <p:cNvSpPr/>
          <p:nvPr userDrawn="1"/>
        </p:nvSpPr>
        <p:spPr>
          <a:xfrm rot="10800000">
            <a:off x="5850779" y="2764795"/>
            <a:ext cx="490442" cy="253908"/>
          </a:xfrm>
          <a:prstGeom prst="triangl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64525" y="3018702"/>
            <a:ext cx="10085696" cy="1885905"/>
          </a:xfrm>
        </p:spPr>
        <p:txBody>
          <a:bodyPr anchor="t"/>
          <a:lstStyle>
            <a:lvl1pPr algn="ctr">
              <a:lnSpc>
                <a:spcPct val="110000"/>
              </a:lnSpc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64525" y="5148781"/>
            <a:ext cx="10085696" cy="59666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700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12FB22-F164-4B44-9D06-04468578657B}" type="datetime1">
              <a:rPr lang="en-US" altLang="zh-TW" smtClean="0"/>
              <a:t>11/19/2023</a:t>
            </a:fld>
            <a:endParaRPr 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05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627A14-E21C-4DF8-8796-B2979277E914}" type="datetime1">
              <a:rPr lang="en-US" altLang="zh-TW" smtClean="0"/>
              <a:t>11/19/2023</a:t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447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2EE4D1-BF1A-4418-B279-792AC46AD016}" type="datetime1">
              <a:rPr lang="en-US" altLang="zh-TW" smtClean="0"/>
              <a:t>11/19/2023</a:t>
            </a:fld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919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891275-6C9D-4A63-8262-A173758DE706}" type="datetime1">
              <a:rPr lang="en-US" altLang="zh-TW" smtClean="0"/>
              <a:t>11/19/2023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648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29AA10-0309-41BA-9CFE-07F4038DBAB8}" type="datetime1">
              <a:rPr lang="en-US" altLang="zh-TW" smtClean="0"/>
              <a:t>11/19/2023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490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77B824-5A12-4551-ACE6-28F35946B82B}" type="datetime1">
              <a:rPr lang="en-US" altLang="zh-TW" smtClean="0"/>
              <a:t>11/19/2023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9055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0F304E-3F32-4B52-B748-DB12FF757D19}" type="datetime1">
              <a:rPr lang="en-US" altLang="zh-TW" smtClean="0"/>
              <a:t>11/19/2023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712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933894"/>
            <a:ext cx="800100" cy="470838"/>
          </a:xfrm>
          <a:prstGeom prst="rect">
            <a:avLst/>
          </a:prstGeom>
          <a:solidFill>
            <a:srgbClr val="007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407565" y="6297734"/>
            <a:ext cx="613012" cy="365125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 753"/>
          <p:cNvSpPr>
            <a:spLocks noEditPoints="1"/>
          </p:cNvSpPr>
          <p:nvPr/>
        </p:nvSpPr>
        <p:spPr bwMode="auto">
          <a:xfrm>
            <a:off x="239167" y="1041601"/>
            <a:ext cx="358626" cy="255425"/>
          </a:xfrm>
          <a:custGeom>
            <a:avLst/>
            <a:gdLst>
              <a:gd name="T0" fmla="*/ 791 w 1669"/>
              <a:gd name="T1" fmla="*/ 1037 h 1187"/>
              <a:gd name="T2" fmla="*/ 455 w 1669"/>
              <a:gd name="T3" fmla="*/ 1037 h 1187"/>
              <a:gd name="T4" fmla="*/ 388 w 1669"/>
              <a:gd name="T5" fmla="*/ 1187 h 1187"/>
              <a:gd name="T6" fmla="*/ 0 w 1669"/>
              <a:gd name="T7" fmla="*/ 1187 h 1187"/>
              <a:gd name="T8" fmla="*/ 587 w 1669"/>
              <a:gd name="T9" fmla="*/ 0 h 1187"/>
              <a:gd name="T10" fmla="*/ 680 w 1669"/>
              <a:gd name="T11" fmla="*/ 0 h 1187"/>
              <a:gd name="T12" fmla="*/ 1255 w 1669"/>
              <a:gd name="T13" fmla="*/ 1187 h 1187"/>
              <a:gd name="T14" fmla="*/ 856 w 1669"/>
              <a:gd name="T15" fmla="*/ 1187 h 1187"/>
              <a:gd name="T16" fmla="*/ 791 w 1669"/>
              <a:gd name="T17" fmla="*/ 1037 h 1187"/>
              <a:gd name="T18" fmla="*/ 791 w 1669"/>
              <a:gd name="T19" fmla="*/ 1037 h 1187"/>
              <a:gd name="T20" fmla="*/ 1298 w 1669"/>
              <a:gd name="T21" fmla="*/ 1187 h 1187"/>
              <a:gd name="T22" fmla="*/ 1298 w 1669"/>
              <a:gd name="T23" fmla="*/ 32 h 1187"/>
              <a:gd name="T24" fmla="*/ 1669 w 1669"/>
              <a:gd name="T25" fmla="*/ 32 h 1187"/>
              <a:gd name="T26" fmla="*/ 1669 w 1669"/>
              <a:gd name="T27" fmla="*/ 1187 h 1187"/>
              <a:gd name="T28" fmla="*/ 1298 w 1669"/>
              <a:gd name="T29" fmla="*/ 1187 h 1187"/>
              <a:gd name="T30" fmla="*/ 1298 w 1669"/>
              <a:gd name="T31" fmla="*/ 1187 h 1187"/>
              <a:gd name="T32" fmla="*/ 580 w 1669"/>
              <a:gd name="T33" fmla="*/ 734 h 1187"/>
              <a:gd name="T34" fmla="*/ 662 w 1669"/>
              <a:gd name="T35" fmla="*/ 734 h 1187"/>
              <a:gd name="T36" fmla="*/ 622 w 1669"/>
              <a:gd name="T37" fmla="*/ 637 h 1187"/>
              <a:gd name="T38" fmla="*/ 580 w 1669"/>
              <a:gd name="T39" fmla="*/ 734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69" h="1187">
                <a:moveTo>
                  <a:pt x="791" y="1037"/>
                </a:moveTo>
                <a:lnTo>
                  <a:pt x="455" y="1037"/>
                </a:lnTo>
                <a:lnTo>
                  <a:pt x="388" y="1187"/>
                </a:lnTo>
                <a:lnTo>
                  <a:pt x="0" y="1187"/>
                </a:lnTo>
                <a:lnTo>
                  <a:pt x="587" y="0"/>
                </a:lnTo>
                <a:lnTo>
                  <a:pt x="680" y="0"/>
                </a:lnTo>
                <a:lnTo>
                  <a:pt x="1255" y="1187"/>
                </a:lnTo>
                <a:lnTo>
                  <a:pt x="856" y="1187"/>
                </a:lnTo>
                <a:lnTo>
                  <a:pt x="791" y="1037"/>
                </a:lnTo>
                <a:lnTo>
                  <a:pt x="791" y="1037"/>
                </a:lnTo>
                <a:close/>
                <a:moveTo>
                  <a:pt x="1298" y="1187"/>
                </a:moveTo>
                <a:lnTo>
                  <a:pt x="1298" y="32"/>
                </a:lnTo>
                <a:lnTo>
                  <a:pt x="1669" y="32"/>
                </a:lnTo>
                <a:lnTo>
                  <a:pt x="1669" y="1187"/>
                </a:lnTo>
                <a:lnTo>
                  <a:pt x="1298" y="1187"/>
                </a:lnTo>
                <a:lnTo>
                  <a:pt x="1298" y="1187"/>
                </a:lnTo>
                <a:close/>
                <a:moveTo>
                  <a:pt x="580" y="734"/>
                </a:moveTo>
                <a:lnTo>
                  <a:pt x="662" y="734"/>
                </a:lnTo>
                <a:lnTo>
                  <a:pt x="622" y="637"/>
                </a:lnTo>
                <a:lnTo>
                  <a:pt x="580" y="734"/>
                </a:lnTo>
                <a:close/>
              </a:path>
            </a:pathLst>
          </a:custGeom>
          <a:noFill/>
          <a:ln w="635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cxnSp>
        <p:nvCxnSpPr>
          <p:cNvPr id="10" name="Straight Connector 17"/>
          <p:cNvCxnSpPr/>
          <p:nvPr userDrawn="1"/>
        </p:nvCxnSpPr>
        <p:spPr>
          <a:xfrm>
            <a:off x="239167" y="1512819"/>
            <a:ext cx="402102" cy="0"/>
          </a:xfrm>
          <a:prstGeom prst="line">
            <a:avLst/>
          </a:prstGeom>
          <a:ln w="19050">
            <a:solidFill>
              <a:srgbClr val="007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8"/>
          <p:cNvCxnSpPr/>
          <p:nvPr userDrawn="1"/>
        </p:nvCxnSpPr>
        <p:spPr>
          <a:xfrm>
            <a:off x="239167" y="1592332"/>
            <a:ext cx="201051" cy="0"/>
          </a:xfrm>
          <a:prstGeom prst="line">
            <a:avLst/>
          </a:prstGeom>
          <a:ln w="19050">
            <a:solidFill>
              <a:srgbClr val="007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F8CDD189-6CAB-E7FA-BC65-FE557D3881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9578" y="6377247"/>
            <a:ext cx="201429" cy="2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933894"/>
            <a:ext cx="800100" cy="470838"/>
          </a:xfrm>
          <a:prstGeom prst="rect">
            <a:avLst/>
          </a:prstGeom>
          <a:solidFill>
            <a:srgbClr val="7030A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407565" y="6297734"/>
            <a:ext cx="613012" cy="365125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17"/>
          <p:cNvCxnSpPr/>
          <p:nvPr userDrawn="1"/>
        </p:nvCxnSpPr>
        <p:spPr>
          <a:xfrm>
            <a:off x="239167" y="1512819"/>
            <a:ext cx="402102" cy="0"/>
          </a:xfrm>
          <a:prstGeom prst="line">
            <a:avLst/>
          </a:prstGeom>
          <a:ln w="19050">
            <a:solidFill>
              <a:srgbClr val="007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8"/>
          <p:cNvCxnSpPr/>
          <p:nvPr userDrawn="1"/>
        </p:nvCxnSpPr>
        <p:spPr>
          <a:xfrm>
            <a:off x="239167" y="1592332"/>
            <a:ext cx="201051" cy="0"/>
          </a:xfrm>
          <a:prstGeom prst="line">
            <a:avLst/>
          </a:prstGeom>
          <a:ln w="19050">
            <a:solidFill>
              <a:srgbClr val="007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F8CDD189-6CAB-E7FA-BC65-FE557D3881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9578" y="6377247"/>
            <a:ext cx="201429" cy="201429"/>
          </a:xfrm>
          <a:prstGeom prst="rect">
            <a:avLst/>
          </a:prstGeom>
        </p:spPr>
      </p:pic>
      <p:pic>
        <p:nvPicPr>
          <p:cNvPr id="4" name="圖形 3">
            <a:extLst>
              <a:ext uri="{FF2B5EF4-FFF2-40B4-BE49-F238E27FC236}">
                <a16:creationId xmlns:a16="http://schemas.microsoft.com/office/drawing/2014/main" id="{AFC2FA90-3CBB-749B-1BCB-7ED3A1B979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145" y="968262"/>
            <a:ext cx="402102" cy="40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5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EACAD4-4C90-2B65-56E5-061533612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99AE97A-40C3-0445-C730-1F55315ECB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B319625E-9A20-E08A-9BD2-9D7CDD1129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2378" y="2016151"/>
            <a:ext cx="402102" cy="402102"/>
          </a:xfrm>
          <a:prstGeom prst="rect">
            <a:avLst/>
          </a:prstGeom>
        </p:spPr>
      </p:pic>
      <p:pic>
        <p:nvPicPr>
          <p:cNvPr id="5" name="圖形 4">
            <a:extLst>
              <a:ext uri="{FF2B5EF4-FFF2-40B4-BE49-F238E27FC236}">
                <a16:creationId xmlns:a16="http://schemas.microsoft.com/office/drawing/2014/main" id="{39A1FDC6-0BFE-EAFA-1879-DDD3E302D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0324" y="2016151"/>
            <a:ext cx="402102" cy="402102"/>
          </a:xfrm>
          <a:prstGeom prst="rect">
            <a:avLst/>
          </a:prstGeom>
        </p:spPr>
      </p:pic>
      <p:pic>
        <p:nvPicPr>
          <p:cNvPr id="6" name="圖形 5">
            <a:extLst>
              <a:ext uri="{FF2B5EF4-FFF2-40B4-BE49-F238E27FC236}">
                <a16:creationId xmlns:a16="http://schemas.microsoft.com/office/drawing/2014/main" id="{3C4BADA1-A7DE-F7E9-593B-80787415F2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2426" y="2016151"/>
            <a:ext cx="402102" cy="402102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6CCB5E7A-1777-6553-4103-94C8975A41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4528" y="2016151"/>
            <a:ext cx="402102" cy="402102"/>
          </a:xfrm>
          <a:prstGeom prst="rect">
            <a:avLst/>
          </a:prstGeom>
        </p:spPr>
      </p:pic>
      <p:pic>
        <p:nvPicPr>
          <p:cNvPr id="8" name="圖形 7">
            <a:extLst>
              <a:ext uri="{FF2B5EF4-FFF2-40B4-BE49-F238E27FC236}">
                <a16:creationId xmlns:a16="http://schemas.microsoft.com/office/drawing/2014/main" id="{357C04CD-017B-3C7D-4670-482A6BF59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6630" y="2016151"/>
            <a:ext cx="402102" cy="402102"/>
          </a:xfrm>
          <a:prstGeom prst="rect">
            <a:avLst/>
          </a:prstGeom>
        </p:spPr>
      </p:pic>
      <p:pic>
        <p:nvPicPr>
          <p:cNvPr id="9" name="圖形 8">
            <a:extLst>
              <a:ext uri="{FF2B5EF4-FFF2-40B4-BE49-F238E27FC236}">
                <a16:creationId xmlns:a16="http://schemas.microsoft.com/office/drawing/2014/main" id="{E8CC41FA-D920-7848-B434-C2C396CEA5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8732" y="2016151"/>
            <a:ext cx="402102" cy="402102"/>
          </a:xfrm>
          <a:prstGeom prst="rect">
            <a:avLst/>
          </a:prstGeom>
        </p:spPr>
      </p:pic>
      <p:pic>
        <p:nvPicPr>
          <p:cNvPr id="10" name="圖形 9">
            <a:extLst>
              <a:ext uri="{FF2B5EF4-FFF2-40B4-BE49-F238E27FC236}">
                <a16:creationId xmlns:a16="http://schemas.microsoft.com/office/drawing/2014/main" id="{5A85D887-8C6B-97C1-20C1-74E8BCBF3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0834" y="2016151"/>
            <a:ext cx="402102" cy="402102"/>
          </a:xfrm>
          <a:prstGeom prst="rect">
            <a:avLst/>
          </a:prstGeom>
        </p:spPr>
      </p:pic>
      <p:pic>
        <p:nvPicPr>
          <p:cNvPr id="11" name="圖形 10">
            <a:extLst>
              <a:ext uri="{FF2B5EF4-FFF2-40B4-BE49-F238E27FC236}">
                <a16:creationId xmlns:a16="http://schemas.microsoft.com/office/drawing/2014/main" id="{689544FD-62AA-9C33-6E0D-A12C883877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2936" y="2016151"/>
            <a:ext cx="402102" cy="402102"/>
          </a:xfrm>
          <a:prstGeom prst="rect">
            <a:avLst/>
          </a:prstGeom>
        </p:spPr>
      </p:pic>
      <p:pic>
        <p:nvPicPr>
          <p:cNvPr id="12" name="圖形 11">
            <a:extLst>
              <a:ext uri="{FF2B5EF4-FFF2-40B4-BE49-F238E27FC236}">
                <a16:creationId xmlns:a16="http://schemas.microsoft.com/office/drawing/2014/main" id="{0B58DAB1-E3B9-8D8D-B470-26299354A4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5038" y="2016151"/>
            <a:ext cx="402102" cy="402102"/>
          </a:xfrm>
          <a:prstGeom prst="rect">
            <a:avLst/>
          </a:prstGeom>
        </p:spPr>
      </p:pic>
      <p:pic>
        <p:nvPicPr>
          <p:cNvPr id="13" name="圖形 12">
            <a:extLst>
              <a:ext uri="{FF2B5EF4-FFF2-40B4-BE49-F238E27FC236}">
                <a16:creationId xmlns:a16="http://schemas.microsoft.com/office/drawing/2014/main" id="{9C88D164-0B62-8D44-E945-8AAAB0D10C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7140" y="2016151"/>
            <a:ext cx="402102" cy="402102"/>
          </a:xfrm>
          <a:prstGeom prst="rect">
            <a:avLst/>
          </a:prstGeom>
        </p:spPr>
      </p:pic>
      <p:pic>
        <p:nvPicPr>
          <p:cNvPr id="14" name="圖形 13">
            <a:extLst>
              <a:ext uri="{FF2B5EF4-FFF2-40B4-BE49-F238E27FC236}">
                <a16:creationId xmlns:a16="http://schemas.microsoft.com/office/drawing/2014/main" id="{59E3E2FE-5B72-746E-DF2E-B2E6097722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9242" y="2016151"/>
            <a:ext cx="402102" cy="402102"/>
          </a:xfrm>
          <a:prstGeom prst="rect">
            <a:avLst/>
          </a:prstGeom>
        </p:spPr>
      </p:pic>
      <p:pic>
        <p:nvPicPr>
          <p:cNvPr id="15" name="圖形 14">
            <a:extLst>
              <a:ext uri="{FF2B5EF4-FFF2-40B4-BE49-F238E27FC236}">
                <a16:creationId xmlns:a16="http://schemas.microsoft.com/office/drawing/2014/main" id="{D9BD5CBF-20AA-E66C-1ABE-5E07401E6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1344" y="2016151"/>
            <a:ext cx="402102" cy="402102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9E8DF60C-B457-00E0-4DA4-3BC080B00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3446" y="2016151"/>
            <a:ext cx="402102" cy="402102"/>
          </a:xfrm>
          <a:prstGeom prst="rect">
            <a:avLst/>
          </a:prstGeom>
        </p:spPr>
      </p:pic>
      <p:pic>
        <p:nvPicPr>
          <p:cNvPr id="17" name="圖形 16">
            <a:extLst>
              <a:ext uri="{FF2B5EF4-FFF2-40B4-BE49-F238E27FC236}">
                <a16:creationId xmlns:a16="http://schemas.microsoft.com/office/drawing/2014/main" id="{0BD1598A-681A-9DAA-0A7F-841B87D7E4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5548" y="2016151"/>
            <a:ext cx="402102" cy="402102"/>
          </a:xfrm>
          <a:prstGeom prst="rect">
            <a:avLst/>
          </a:prstGeom>
        </p:spPr>
      </p:pic>
      <p:pic>
        <p:nvPicPr>
          <p:cNvPr id="18" name="圖形 17">
            <a:extLst>
              <a:ext uri="{FF2B5EF4-FFF2-40B4-BE49-F238E27FC236}">
                <a16:creationId xmlns:a16="http://schemas.microsoft.com/office/drawing/2014/main" id="{E29022E4-8A0E-1FC8-CAB9-65D01A4C9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7650" y="2016151"/>
            <a:ext cx="402102" cy="402102"/>
          </a:xfrm>
          <a:prstGeom prst="rect">
            <a:avLst/>
          </a:prstGeom>
        </p:spPr>
      </p:pic>
      <p:pic>
        <p:nvPicPr>
          <p:cNvPr id="19" name="圖形 18">
            <a:extLst>
              <a:ext uri="{FF2B5EF4-FFF2-40B4-BE49-F238E27FC236}">
                <a16:creationId xmlns:a16="http://schemas.microsoft.com/office/drawing/2014/main" id="{909C34E4-3046-DE39-9109-D8E290DB02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9752" y="2016151"/>
            <a:ext cx="402102" cy="402102"/>
          </a:xfrm>
          <a:prstGeom prst="rect">
            <a:avLst/>
          </a:prstGeom>
        </p:spPr>
      </p:pic>
      <p:pic>
        <p:nvPicPr>
          <p:cNvPr id="20" name="圖形 19">
            <a:extLst>
              <a:ext uri="{FF2B5EF4-FFF2-40B4-BE49-F238E27FC236}">
                <a16:creationId xmlns:a16="http://schemas.microsoft.com/office/drawing/2014/main" id="{ABE8D811-EBC0-3A5E-B7AC-D925F6ED14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31854" y="2016151"/>
            <a:ext cx="402102" cy="402102"/>
          </a:xfrm>
          <a:prstGeom prst="rect">
            <a:avLst/>
          </a:prstGeom>
        </p:spPr>
      </p:pic>
      <p:pic>
        <p:nvPicPr>
          <p:cNvPr id="21" name="圖形 20">
            <a:extLst>
              <a:ext uri="{FF2B5EF4-FFF2-40B4-BE49-F238E27FC236}">
                <a16:creationId xmlns:a16="http://schemas.microsoft.com/office/drawing/2014/main" id="{7EE2D243-090C-B087-AD90-5F33F7C748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3956" y="2016151"/>
            <a:ext cx="402102" cy="402102"/>
          </a:xfrm>
          <a:prstGeom prst="rect">
            <a:avLst/>
          </a:prstGeom>
        </p:spPr>
      </p:pic>
      <p:pic>
        <p:nvPicPr>
          <p:cNvPr id="22" name="圖形 21">
            <a:extLst>
              <a:ext uri="{FF2B5EF4-FFF2-40B4-BE49-F238E27FC236}">
                <a16:creationId xmlns:a16="http://schemas.microsoft.com/office/drawing/2014/main" id="{37F851FB-ECDA-AEE0-85A8-607D238B68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6058" y="2016151"/>
            <a:ext cx="402102" cy="402102"/>
          </a:xfrm>
          <a:prstGeom prst="rect">
            <a:avLst/>
          </a:prstGeom>
        </p:spPr>
      </p:pic>
      <p:pic>
        <p:nvPicPr>
          <p:cNvPr id="23" name="圖形 22">
            <a:extLst>
              <a:ext uri="{FF2B5EF4-FFF2-40B4-BE49-F238E27FC236}">
                <a16:creationId xmlns:a16="http://schemas.microsoft.com/office/drawing/2014/main" id="{42A081BB-A64F-2DC8-4E65-F77D9C635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8160" y="2016151"/>
            <a:ext cx="402102" cy="402102"/>
          </a:xfrm>
          <a:prstGeom prst="rect">
            <a:avLst/>
          </a:prstGeom>
        </p:spPr>
      </p:pic>
      <p:pic>
        <p:nvPicPr>
          <p:cNvPr id="24" name="圖形 23">
            <a:extLst>
              <a:ext uri="{FF2B5EF4-FFF2-40B4-BE49-F238E27FC236}">
                <a16:creationId xmlns:a16="http://schemas.microsoft.com/office/drawing/2014/main" id="{95BBE1AA-71FF-9EE3-6922-360ED317D8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2147" y="2016151"/>
            <a:ext cx="402102" cy="402102"/>
          </a:xfrm>
          <a:prstGeom prst="rect">
            <a:avLst/>
          </a:prstGeom>
        </p:spPr>
      </p:pic>
      <p:pic>
        <p:nvPicPr>
          <p:cNvPr id="25" name="圖形 24">
            <a:extLst>
              <a:ext uri="{FF2B5EF4-FFF2-40B4-BE49-F238E27FC236}">
                <a16:creationId xmlns:a16="http://schemas.microsoft.com/office/drawing/2014/main" id="{80D3614C-7465-6719-369A-019AB5F934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8531" y="2016151"/>
            <a:ext cx="402102" cy="402102"/>
          </a:xfrm>
          <a:prstGeom prst="rect">
            <a:avLst/>
          </a:prstGeom>
        </p:spPr>
      </p:pic>
      <p:pic>
        <p:nvPicPr>
          <p:cNvPr id="26" name="圖形 25">
            <a:extLst>
              <a:ext uri="{FF2B5EF4-FFF2-40B4-BE49-F238E27FC236}">
                <a16:creationId xmlns:a16="http://schemas.microsoft.com/office/drawing/2014/main" id="{E772D216-D730-FCA7-BCE6-DA6B0BADA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4915" y="2016151"/>
            <a:ext cx="402102" cy="402102"/>
          </a:xfrm>
          <a:prstGeom prst="rect">
            <a:avLst/>
          </a:prstGeom>
        </p:spPr>
      </p:pic>
      <p:pic>
        <p:nvPicPr>
          <p:cNvPr id="27" name="圖形 26">
            <a:extLst>
              <a:ext uri="{FF2B5EF4-FFF2-40B4-BE49-F238E27FC236}">
                <a16:creationId xmlns:a16="http://schemas.microsoft.com/office/drawing/2014/main" id="{9EC56FDA-935D-6B1E-E9D5-897FE42608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1299" y="2016151"/>
            <a:ext cx="402102" cy="402102"/>
          </a:xfrm>
          <a:prstGeom prst="rect">
            <a:avLst/>
          </a:prstGeom>
        </p:spPr>
      </p:pic>
      <p:pic>
        <p:nvPicPr>
          <p:cNvPr id="28" name="圖形 27">
            <a:extLst>
              <a:ext uri="{FF2B5EF4-FFF2-40B4-BE49-F238E27FC236}">
                <a16:creationId xmlns:a16="http://schemas.microsoft.com/office/drawing/2014/main" id="{231CA682-ED3D-8720-A4D1-BA1C8C288C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7683" y="2016151"/>
            <a:ext cx="402102" cy="402102"/>
          </a:xfrm>
          <a:prstGeom prst="rect">
            <a:avLst/>
          </a:prstGeom>
        </p:spPr>
      </p:pic>
      <p:pic>
        <p:nvPicPr>
          <p:cNvPr id="29" name="圖形 28">
            <a:extLst>
              <a:ext uri="{FF2B5EF4-FFF2-40B4-BE49-F238E27FC236}">
                <a16:creationId xmlns:a16="http://schemas.microsoft.com/office/drawing/2014/main" id="{0CE7F14A-F2BD-CCCD-B9DB-CA273EEF64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2378" y="105020"/>
            <a:ext cx="402102" cy="402102"/>
          </a:xfrm>
          <a:prstGeom prst="rect">
            <a:avLst/>
          </a:prstGeom>
        </p:spPr>
      </p:pic>
      <p:pic>
        <p:nvPicPr>
          <p:cNvPr id="30" name="圖形 29">
            <a:extLst>
              <a:ext uri="{FF2B5EF4-FFF2-40B4-BE49-F238E27FC236}">
                <a16:creationId xmlns:a16="http://schemas.microsoft.com/office/drawing/2014/main" id="{9936C576-B1CE-469F-987E-6C5D43A647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0324" y="105020"/>
            <a:ext cx="402102" cy="402102"/>
          </a:xfrm>
          <a:prstGeom prst="rect">
            <a:avLst/>
          </a:prstGeom>
        </p:spPr>
      </p:pic>
      <p:pic>
        <p:nvPicPr>
          <p:cNvPr id="31" name="圖形 30">
            <a:extLst>
              <a:ext uri="{FF2B5EF4-FFF2-40B4-BE49-F238E27FC236}">
                <a16:creationId xmlns:a16="http://schemas.microsoft.com/office/drawing/2014/main" id="{0A4F24B4-EF49-CD00-CE1A-F1C0C45324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2426" y="105020"/>
            <a:ext cx="402102" cy="402102"/>
          </a:xfrm>
          <a:prstGeom prst="rect">
            <a:avLst/>
          </a:prstGeom>
        </p:spPr>
      </p:pic>
      <p:pic>
        <p:nvPicPr>
          <p:cNvPr id="32" name="圖形 31">
            <a:extLst>
              <a:ext uri="{FF2B5EF4-FFF2-40B4-BE49-F238E27FC236}">
                <a16:creationId xmlns:a16="http://schemas.microsoft.com/office/drawing/2014/main" id="{5A8F5803-1096-3E46-9929-C1B67B15C4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4528" y="105020"/>
            <a:ext cx="402102" cy="402102"/>
          </a:xfrm>
          <a:prstGeom prst="rect">
            <a:avLst/>
          </a:prstGeom>
        </p:spPr>
      </p:pic>
      <p:pic>
        <p:nvPicPr>
          <p:cNvPr id="33" name="圖形 32">
            <a:extLst>
              <a:ext uri="{FF2B5EF4-FFF2-40B4-BE49-F238E27FC236}">
                <a16:creationId xmlns:a16="http://schemas.microsoft.com/office/drawing/2014/main" id="{159BEE91-1CEA-BD6A-648C-7E02C2ADE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6630" y="105020"/>
            <a:ext cx="402102" cy="402102"/>
          </a:xfrm>
          <a:prstGeom prst="rect">
            <a:avLst/>
          </a:prstGeom>
        </p:spPr>
      </p:pic>
      <p:pic>
        <p:nvPicPr>
          <p:cNvPr id="34" name="圖形 33">
            <a:extLst>
              <a:ext uri="{FF2B5EF4-FFF2-40B4-BE49-F238E27FC236}">
                <a16:creationId xmlns:a16="http://schemas.microsoft.com/office/drawing/2014/main" id="{1777D894-9A18-F0AE-141C-18B47D861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8732" y="105020"/>
            <a:ext cx="402102" cy="402102"/>
          </a:xfrm>
          <a:prstGeom prst="rect">
            <a:avLst/>
          </a:prstGeom>
        </p:spPr>
      </p:pic>
      <p:pic>
        <p:nvPicPr>
          <p:cNvPr id="35" name="圖形 34">
            <a:extLst>
              <a:ext uri="{FF2B5EF4-FFF2-40B4-BE49-F238E27FC236}">
                <a16:creationId xmlns:a16="http://schemas.microsoft.com/office/drawing/2014/main" id="{57C98EC1-CB36-14BC-730B-A51D0DDC2B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0834" y="105020"/>
            <a:ext cx="402102" cy="402102"/>
          </a:xfrm>
          <a:prstGeom prst="rect">
            <a:avLst/>
          </a:prstGeom>
        </p:spPr>
      </p:pic>
      <p:pic>
        <p:nvPicPr>
          <p:cNvPr id="36" name="圖形 35">
            <a:extLst>
              <a:ext uri="{FF2B5EF4-FFF2-40B4-BE49-F238E27FC236}">
                <a16:creationId xmlns:a16="http://schemas.microsoft.com/office/drawing/2014/main" id="{EB941E31-59C7-87B5-B625-FEBD4FA7CF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2936" y="105020"/>
            <a:ext cx="402102" cy="402102"/>
          </a:xfrm>
          <a:prstGeom prst="rect">
            <a:avLst/>
          </a:prstGeom>
        </p:spPr>
      </p:pic>
      <p:pic>
        <p:nvPicPr>
          <p:cNvPr id="37" name="圖形 36">
            <a:extLst>
              <a:ext uri="{FF2B5EF4-FFF2-40B4-BE49-F238E27FC236}">
                <a16:creationId xmlns:a16="http://schemas.microsoft.com/office/drawing/2014/main" id="{B8B7D7B7-5F49-4EA5-EEC5-8FF723800E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5038" y="105020"/>
            <a:ext cx="402102" cy="402102"/>
          </a:xfrm>
          <a:prstGeom prst="rect">
            <a:avLst/>
          </a:prstGeom>
        </p:spPr>
      </p:pic>
      <p:pic>
        <p:nvPicPr>
          <p:cNvPr id="38" name="圖形 37">
            <a:extLst>
              <a:ext uri="{FF2B5EF4-FFF2-40B4-BE49-F238E27FC236}">
                <a16:creationId xmlns:a16="http://schemas.microsoft.com/office/drawing/2014/main" id="{D8D3E816-4564-B0FE-1C1D-37EEFF0DA8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7140" y="105020"/>
            <a:ext cx="402102" cy="402102"/>
          </a:xfrm>
          <a:prstGeom prst="rect">
            <a:avLst/>
          </a:prstGeom>
        </p:spPr>
      </p:pic>
      <p:pic>
        <p:nvPicPr>
          <p:cNvPr id="39" name="圖形 38">
            <a:extLst>
              <a:ext uri="{FF2B5EF4-FFF2-40B4-BE49-F238E27FC236}">
                <a16:creationId xmlns:a16="http://schemas.microsoft.com/office/drawing/2014/main" id="{B5556F3A-CAB7-1406-3400-CBBEA56D53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9242" y="105020"/>
            <a:ext cx="402102" cy="402102"/>
          </a:xfrm>
          <a:prstGeom prst="rect">
            <a:avLst/>
          </a:prstGeom>
        </p:spPr>
      </p:pic>
      <p:pic>
        <p:nvPicPr>
          <p:cNvPr id="40" name="圖形 39">
            <a:extLst>
              <a:ext uri="{FF2B5EF4-FFF2-40B4-BE49-F238E27FC236}">
                <a16:creationId xmlns:a16="http://schemas.microsoft.com/office/drawing/2014/main" id="{FBEAACD4-CBA1-0511-971A-C3819A86F6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1344" y="105020"/>
            <a:ext cx="402102" cy="402102"/>
          </a:xfrm>
          <a:prstGeom prst="rect">
            <a:avLst/>
          </a:prstGeom>
        </p:spPr>
      </p:pic>
      <p:pic>
        <p:nvPicPr>
          <p:cNvPr id="41" name="圖形 40">
            <a:extLst>
              <a:ext uri="{FF2B5EF4-FFF2-40B4-BE49-F238E27FC236}">
                <a16:creationId xmlns:a16="http://schemas.microsoft.com/office/drawing/2014/main" id="{E293A3AA-13CE-B842-DD7F-592970C6C0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3446" y="105020"/>
            <a:ext cx="402102" cy="402102"/>
          </a:xfrm>
          <a:prstGeom prst="rect">
            <a:avLst/>
          </a:prstGeom>
        </p:spPr>
      </p:pic>
      <p:pic>
        <p:nvPicPr>
          <p:cNvPr id="42" name="圖形 41">
            <a:extLst>
              <a:ext uri="{FF2B5EF4-FFF2-40B4-BE49-F238E27FC236}">
                <a16:creationId xmlns:a16="http://schemas.microsoft.com/office/drawing/2014/main" id="{06172070-EDB8-E25F-332E-C894859FD3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5548" y="105020"/>
            <a:ext cx="402102" cy="402102"/>
          </a:xfrm>
          <a:prstGeom prst="rect">
            <a:avLst/>
          </a:prstGeom>
        </p:spPr>
      </p:pic>
      <p:pic>
        <p:nvPicPr>
          <p:cNvPr id="43" name="圖形 42">
            <a:extLst>
              <a:ext uri="{FF2B5EF4-FFF2-40B4-BE49-F238E27FC236}">
                <a16:creationId xmlns:a16="http://schemas.microsoft.com/office/drawing/2014/main" id="{2C79D3AC-615D-1B21-8390-F0D78629FF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7650" y="105020"/>
            <a:ext cx="402102" cy="402102"/>
          </a:xfrm>
          <a:prstGeom prst="rect">
            <a:avLst/>
          </a:prstGeom>
        </p:spPr>
      </p:pic>
      <p:pic>
        <p:nvPicPr>
          <p:cNvPr id="44" name="圖形 43">
            <a:extLst>
              <a:ext uri="{FF2B5EF4-FFF2-40B4-BE49-F238E27FC236}">
                <a16:creationId xmlns:a16="http://schemas.microsoft.com/office/drawing/2014/main" id="{B4D48189-15BB-58F8-F1F2-656F10039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9752" y="105020"/>
            <a:ext cx="402102" cy="402102"/>
          </a:xfrm>
          <a:prstGeom prst="rect">
            <a:avLst/>
          </a:prstGeom>
        </p:spPr>
      </p:pic>
      <p:pic>
        <p:nvPicPr>
          <p:cNvPr id="45" name="圖形 44">
            <a:extLst>
              <a:ext uri="{FF2B5EF4-FFF2-40B4-BE49-F238E27FC236}">
                <a16:creationId xmlns:a16="http://schemas.microsoft.com/office/drawing/2014/main" id="{18460246-EFFC-970B-2844-7698765887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31854" y="105020"/>
            <a:ext cx="402102" cy="402102"/>
          </a:xfrm>
          <a:prstGeom prst="rect">
            <a:avLst/>
          </a:prstGeom>
        </p:spPr>
      </p:pic>
      <p:pic>
        <p:nvPicPr>
          <p:cNvPr id="46" name="圖形 45">
            <a:extLst>
              <a:ext uri="{FF2B5EF4-FFF2-40B4-BE49-F238E27FC236}">
                <a16:creationId xmlns:a16="http://schemas.microsoft.com/office/drawing/2014/main" id="{6FF5C695-5AA5-112E-56A6-061F7C0F64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3956" y="105020"/>
            <a:ext cx="402102" cy="402102"/>
          </a:xfrm>
          <a:prstGeom prst="rect">
            <a:avLst/>
          </a:prstGeom>
        </p:spPr>
      </p:pic>
      <p:pic>
        <p:nvPicPr>
          <p:cNvPr id="47" name="圖形 46">
            <a:extLst>
              <a:ext uri="{FF2B5EF4-FFF2-40B4-BE49-F238E27FC236}">
                <a16:creationId xmlns:a16="http://schemas.microsoft.com/office/drawing/2014/main" id="{C00B1C58-F1C8-F739-9315-3F788CE859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6058" y="105020"/>
            <a:ext cx="402102" cy="402102"/>
          </a:xfrm>
          <a:prstGeom prst="rect">
            <a:avLst/>
          </a:prstGeom>
        </p:spPr>
      </p:pic>
      <p:pic>
        <p:nvPicPr>
          <p:cNvPr id="48" name="圖形 47">
            <a:extLst>
              <a:ext uri="{FF2B5EF4-FFF2-40B4-BE49-F238E27FC236}">
                <a16:creationId xmlns:a16="http://schemas.microsoft.com/office/drawing/2014/main" id="{49EE81E6-D0B1-2038-1549-DBCA5F41AB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8160" y="105020"/>
            <a:ext cx="402102" cy="402102"/>
          </a:xfrm>
          <a:prstGeom prst="rect">
            <a:avLst/>
          </a:prstGeom>
        </p:spPr>
      </p:pic>
      <p:pic>
        <p:nvPicPr>
          <p:cNvPr id="49" name="圖形 48">
            <a:extLst>
              <a:ext uri="{FF2B5EF4-FFF2-40B4-BE49-F238E27FC236}">
                <a16:creationId xmlns:a16="http://schemas.microsoft.com/office/drawing/2014/main" id="{EACDCA33-7B70-FFF3-28A6-B0DBF247F1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2147" y="105020"/>
            <a:ext cx="402102" cy="402102"/>
          </a:xfrm>
          <a:prstGeom prst="rect">
            <a:avLst/>
          </a:prstGeom>
        </p:spPr>
      </p:pic>
      <p:pic>
        <p:nvPicPr>
          <p:cNvPr id="50" name="圖形 49">
            <a:extLst>
              <a:ext uri="{FF2B5EF4-FFF2-40B4-BE49-F238E27FC236}">
                <a16:creationId xmlns:a16="http://schemas.microsoft.com/office/drawing/2014/main" id="{D49B3015-3D09-965C-5247-582364DF23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8531" y="105020"/>
            <a:ext cx="402102" cy="402102"/>
          </a:xfrm>
          <a:prstGeom prst="rect">
            <a:avLst/>
          </a:prstGeom>
        </p:spPr>
      </p:pic>
      <p:pic>
        <p:nvPicPr>
          <p:cNvPr id="51" name="圖形 50">
            <a:extLst>
              <a:ext uri="{FF2B5EF4-FFF2-40B4-BE49-F238E27FC236}">
                <a16:creationId xmlns:a16="http://schemas.microsoft.com/office/drawing/2014/main" id="{919BCE47-A54C-B08A-A6A0-F40B744564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4915" y="105020"/>
            <a:ext cx="402102" cy="402102"/>
          </a:xfrm>
          <a:prstGeom prst="rect">
            <a:avLst/>
          </a:prstGeom>
        </p:spPr>
      </p:pic>
      <p:pic>
        <p:nvPicPr>
          <p:cNvPr id="52" name="圖形 51">
            <a:extLst>
              <a:ext uri="{FF2B5EF4-FFF2-40B4-BE49-F238E27FC236}">
                <a16:creationId xmlns:a16="http://schemas.microsoft.com/office/drawing/2014/main" id="{98451BD9-C59D-8C92-2C18-6C927472AE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1299" y="105020"/>
            <a:ext cx="402102" cy="402102"/>
          </a:xfrm>
          <a:prstGeom prst="rect">
            <a:avLst/>
          </a:prstGeom>
        </p:spPr>
      </p:pic>
      <p:pic>
        <p:nvPicPr>
          <p:cNvPr id="53" name="圖形 52">
            <a:extLst>
              <a:ext uri="{FF2B5EF4-FFF2-40B4-BE49-F238E27FC236}">
                <a16:creationId xmlns:a16="http://schemas.microsoft.com/office/drawing/2014/main" id="{106E4366-F968-AE00-0BE5-2544EA65F2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7683" y="105020"/>
            <a:ext cx="402102" cy="402102"/>
          </a:xfrm>
          <a:prstGeom prst="rect">
            <a:avLst/>
          </a:prstGeom>
        </p:spPr>
      </p:pic>
      <p:sp>
        <p:nvSpPr>
          <p:cNvPr id="54" name="Freeform 753">
            <a:extLst>
              <a:ext uri="{FF2B5EF4-FFF2-40B4-BE49-F238E27FC236}">
                <a16:creationId xmlns:a16="http://schemas.microsoft.com/office/drawing/2014/main" id="{B38CB034-0FA9-8EE8-1D24-5A0EE30A573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38145" y="167271"/>
            <a:ext cx="586354" cy="334670"/>
          </a:xfrm>
          <a:custGeom>
            <a:avLst/>
            <a:gdLst>
              <a:gd name="T0" fmla="*/ 791 w 1669"/>
              <a:gd name="T1" fmla="*/ 1037 h 1187"/>
              <a:gd name="T2" fmla="*/ 455 w 1669"/>
              <a:gd name="T3" fmla="*/ 1037 h 1187"/>
              <a:gd name="T4" fmla="*/ 388 w 1669"/>
              <a:gd name="T5" fmla="*/ 1187 h 1187"/>
              <a:gd name="T6" fmla="*/ 0 w 1669"/>
              <a:gd name="T7" fmla="*/ 1187 h 1187"/>
              <a:gd name="T8" fmla="*/ 587 w 1669"/>
              <a:gd name="T9" fmla="*/ 0 h 1187"/>
              <a:gd name="T10" fmla="*/ 680 w 1669"/>
              <a:gd name="T11" fmla="*/ 0 h 1187"/>
              <a:gd name="T12" fmla="*/ 1255 w 1669"/>
              <a:gd name="T13" fmla="*/ 1187 h 1187"/>
              <a:gd name="T14" fmla="*/ 856 w 1669"/>
              <a:gd name="T15" fmla="*/ 1187 h 1187"/>
              <a:gd name="T16" fmla="*/ 791 w 1669"/>
              <a:gd name="T17" fmla="*/ 1037 h 1187"/>
              <a:gd name="T18" fmla="*/ 791 w 1669"/>
              <a:gd name="T19" fmla="*/ 1037 h 1187"/>
              <a:gd name="T20" fmla="*/ 1298 w 1669"/>
              <a:gd name="T21" fmla="*/ 1187 h 1187"/>
              <a:gd name="T22" fmla="*/ 1298 w 1669"/>
              <a:gd name="T23" fmla="*/ 32 h 1187"/>
              <a:gd name="T24" fmla="*/ 1669 w 1669"/>
              <a:gd name="T25" fmla="*/ 32 h 1187"/>
              <a:gd name="T26" fmla="*/ 1669 w 1669"/>
              <a:gd name="T27" fmla="*/ 1187 h 1187"/>
              <a:gd name="T28" fmla="*/ 1298 w 1669"/>
              <a:gd name="T29" fmla="*/ 1187 h 1187"/>
              <a:gd name="T30" fmla="*/ 1298 w 1669"/>
              <a:gd name="T31" fmla="*/ 1187 h 1187"/>
              <a:gd name="T32" fmla="*/ 580 w 1669"/>
              <a:gd name="T33" fmla="*/ 734 h 1187"/>
              <a:gd name="T34" fmla="*/ 662 w 1669"/>
              <a:gd name="T35" fmla="*/ 734 h 1187"/>
              <a:gd name="T36" fmla="*/ 622 w 1669"/>
              <a:gd name="T37" fmla="*/ 637 h 1187"/>
              <a:gd name="T38" fmla="*/ 580 w 1669"/>
              <a:gd name="T39" fmla="*/ 734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69" h="1187">
                <a:moveTo>
                  <a:pt x="791" y="1037"/>
                </a:moveTo>
                <a:lnTo>
                  <a:pt x="455" y="1037"/>
                </a:lnTo>
                <a:lnTo>
                  <a:pt x="388" y="1187"/>
                </a:lnTo>
                <a:lnTo>
                  <a:pt x="0" y="1187"/>
                </a:lnTo>
                <a:lnTo>
                  <a:pt x="587" y="0"/>
                </a:lnTo>
                <a:lnTo>
                  <a:pt x="680" y="0"/>
                </a:lnTo>
                <a:lnTo>
                  <a:pt x="1255" y="1187"/>
                </a:lnTo>
                <a:lnTo>
                  <a:pt x="856" y="1187"/>
                </a:lnTo>
                <a:lnTo>
                  <a:pt x="791" y="1037"/>
                </a:lnTo>
                <a:lnTo>
                  <a:pt x="791" y="1037"/>
                </a:lnTo>
                <a:close/>
                <a:moveTo>
                  <a:pt x="1298" y="1187"/>
                </a:moveTo>
                <a:lnTo>
                  <a:pt x="1298" y="32"/>
                </a:lnTo>
                <a:lnTo>
                  <a:pt x="1669" y="32"/>
                </a:lnTo>
                <a:lnTo>
                  <a:pt x="1669" y="1187"/>
                </a:lnTo>
                <a:lnTo>
                  <a:pt x="1298" y="1187"/>
                </a:lnTo>
                <a:lnTo>
                  <a:pt x="1298" y="1187"/>
                </a:lnTo>
                <a:close/>
                <a:moveTo>
                  <a:pt x="580" y="734"/>
                </a:moveTo>
                <a:lnTo>
                  <a:pt x="662" y="734"/>
                </a:lnTo>
                <a:lnTo>
                  <a:pt x="622" y="637"/>
                </a:lnTo>
                <a:lnTo>
                  <a:pt x="580" y="734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5" name="Freeform 753">
            <a:extLst>
              <a:ext uri="{FF2B5EF4-FFF2-40B4-BE49-F238E27FC236}">
                <a16:creationId xmlns:a16="http://schemas.microsoft.com/office/drawing/2014/main" id="{A6EB546E-B4DD-91D7-31D6-6402CCF02462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38145" y="535657"/>
            <a:ext cx="586354" cy="334670"/>
          </a:xfrm>
          <a:custGeom>
            <a:avLst/>
            <a:gdLst>
              <a:gd name="T0" fmla="*/ 791 w 1669"/>
              <a:gd name="T1" fmla="*/ 1037 h 1187"/>
              <a:gd name="T2" fmla="*/ 455 w 1669"/>
              <a:gd name="T3" fmla="*/ 1037 h 1187"/>
              <a:gd name="T4" fmla="*/ 388 w 1669"/>
              <a:gd name="T5" fmla="*/ 1187 h 1187"/>
              <a:gd name="T6" fmla="*/ 0 w 1669"/>
              <a:gd name="T7" fmla="*/ 1187 h 1187"/>
              <a:gd name="T8" fmla="*/ 587 w 1669"/>
              <a:gd name="T9" fmla="*/ 0 h 1187"/>
              <a:gd name="T10" fmla="*/ 680 w 1669"/>
              <a:gd name="T11" fmla="*/ 0 h 1187"/>
              <a:gd name="T12" fmla="*/ 1255 w 1669"/>
              <a:gd name="T13" fmla="*/ 1187 h 1187"/>
              <a:gd name="T14" fmla="*/ 856 w 1669"/>
              <a:gd name="T15" fmla="*/ 1187 h 1187"/>
              <a:gd name="T16" fmla="*/ 791 w 1669"/>
              <a:gd name="T17" fmla="*/ 1037 h 1187"/>
              <a:gd name="T18" fmla="*/ 791 w 1669"/>
              <a:gd name="T19" fmla="*/ 1037 h 1187"/>
              <a:gd name="T20" fmla="*/ 1298 w 1669"/>
              <a:gd name="T21" fmla="*/ 1187 h 1187"/>
              <a:gd name="T22" fmla="*/ 1298 w 1669"/>
              <a:gd name="T23" fmla="*/ 32 h 1187"/>
              <a:gd name="T24" fmla="*/ 1669 w 1669"/>
              <a:gd name="T25" fmla="*/ 32 h 1187"/>
              <a:gd name="T26" fmla="*/ 1669 w 1669"/>
              <a:gd name="T27" fmla="*/ 1187 h 1187"/>
              <a:gd name="T28" fmla="*/ 1298 w 1669"/>
              <a:gd name="T29" fmla="*/ 1187 h 1187"/>
              <a:gd name="T30" fmla="*/ 1298 w 1669"/>
              <a:gd name="T31" fmla="*/ 1187 h 1187"/>
              <a:gd name="T32" fmla="*/ 580 w 1669"/>
              <a:gd name="T33" fmla="*/ 734 h 1187"/>
              <a:gd name="T34" fmla="*/ 662 w 1669"/>
              <a:gd name="T35" fmla="*/ 734 h 1187"/>
              <a:gd name="T36" fmla="*/ 622 w 1669"/>
              <a:gd name="T37" fmla="*/ 637 h 1187"/>
              <a:gd name="T38" fmla="*/ 580 w 1669"/>
              <a:gd name="T39" fmla="*/ 734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69" h="1187">
                <a:moveTo>
                  <a:pt x="791" y="1037"/>
                </a:moveTo>
                <a:lnTo>
                  <a:pt x="455" y="1037"/>
                </a:lnTo>
                <a:lnTo>
                  <a:pt x="388" y="1187"/>
                </a:lnTo>
                <a:lnTo>
                  <a:pt x="0" y="1187"/>
                </a:lnTo>
                <a:lnTo>
                  <a:pt x="587" y="0"/>
                </a:lnTo>
                <a:lnTo>
                  <a:pt x="680" y="0"/>
                </a:lnTo>
                <a:lnTo>
                  <a:pt x="1255" y="1187"/>
                </a:lnTo>
                <a:lnTo>
                  <a:pt x="856" y="1187"/>
                </a:lnTo>
                <a:lnTo>
                  <a:pt x="791" y="1037"/>
                </a:lnTo>
                <a:lnTo>
                  <a:pt x="791" y="1037"/>
                </a:lnTo>
                <a:close/>
                <a:moveTo>
                  <a:pt x="1298" y="1187"/>
                </a:moveTo>
                <a:lnTo>
                  <a:pt x="1298" y="32"/>
                </a:lnTo>
                <a:lnTo>
                  <a:pt x="1669" y="32"/>
                </a:lnTo>
                <a:lnTo>
                  <a:pt x="1669" y="1187"/>
                </a:lnTo>
                <a:lnTo>
                  <a:pt x="1298" y="1187"/>
                </a:lnTo>
                <a:lnTo>
                  <a:pt x="1298" y="1187"/>
                </a:lnTo>
                <a:close/>
                <a:moveTo>
                  <a:pt x="580" y="734"/>
                </a:moveTo>
                <a:lnTo>
                  <a:pt x="662" y="734"/>
                </a:lnTo>
                <a:lnTo>
                  <a:pt x="622" y="637"/>
                </a:lnTo>
                <a:lnTo>
                  <a:pt x="580" y="734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6" name="Freeform 753">
            <a:extLst>
              <a:ext uri="{FF2B5EF4-FFF2-40B4-BE49-F238E27FC236}">
                <a16:creationId xmlns:a16="http://schemas.microsoft.com/office/drawing/2014/main" id="{228B6598-FF46-6DC3-6188-C7A859F77B3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38145" y="898862"/>
            <a:ext cx="586354" cy="334670"/>
          </a:xfrm>
          <a:custGeom>
            <a:avLst/>
            <a:gdLst>
              <a:gd name="T0" fmla="*/ 791 w 1669"/>
              <a:gd name="T1" fmla="*/ 1037 h 1187"/>
              <a:gd name="T2" fmla="*/ 455 w 1669"/>
              <a:gd name="T3" fmla="*/ 1037 h 1187"/>
              <a:gd name="T4" fmla="*/ 388 w 1669"/>
              <a:gd name="T5" fmla="*/ 1187 h 1187"/>
              <a:gd name="T6" fmla="*/ 0 w 1669"/>
              <a:gd name="T7" fmla="*/ 1187 h 1187"/>
              <a:gd name="T8" fmla="*/ 587 w 1669"/>
              <a:gd name="T9" fmla="*/ 0 h 1187"/>
              <a:gd name="T10" fmla="*/ 680 w 1669"/>
              <a:gd name="T11" fmla="*/ 0 h 1187"/>
              <a:gd name="T12" fmla="*/ 1255 w 1669"/>
              <a:gd name="T13" fmla="*/ 1187 h 1187"/>
              <a:gd name="T14" fmla="*/ 856 w 1669"/>
              <a:gd name="T15" fmla="*/ 1187 h 1187"/>
              <a:gd name="T16" fmla="*/ 791 w 1669"/>
              <a:gd name="T17" fmla="*/ 1037 h 1187"/>
              <a:gd name="T18" fmla="*/ 791 w 1669"/>
              <a:gd name="T19" fmla="*/ 1037 h 1187"/>
              <a:gd name="T20" fmla="*/ 1298 w 1669"/>
              <a:gd name="T21" fmla="*/ 1187 h 1187"/>
              <a:gd name="T22" fmla="*/ 1298 w 1669"/>
              <a:gd name="T23" fmla="*/ 32 h 1187"/>
              <a:gd name="T24" fmla="*/ 1669 w 1669"/>
              <a:gd name="T25" fmla="*/ 32 h 1187"/>
              <a:gd name="T26" fmla="*/ 1669 w 1669"/>
              <a:gd name="T27" fmla="*/ 1187 h 1187"/>
              <a:gd name="T28" fmla="*/ 1298 w 1669"/>
              <a:gd name="T29" fmla="*/ 1187 h 1187"/>
              <a:gd name="T30" fmla="*/ 1298 w 1669"/>
              <a:gd name="T31" fmla="*/ 1187 h 1187"/>
              <a:gd name="T32" fmla="*/ 580 w 1669"/>
              <a:gd name="T33" fmla="*/ 734 h 1187"/>
              <a:gd name="T34" fmla="*/ 662 w 1669"/>
              <a:gd name="T35" fmla="*/ 734 h 1187"/>
              <a:gd name="T36" fmla="*/ 622 w 1669"/>
              <a:gd name="T37" fmla="*/ 637 h 1187"/>
              <a:gd name="T38" fmla="*/ 580 w 1669"/>
              <a:gd name="T39" fmla="*/ 734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69" h="1187">
                <a:moveTo>
                  <a:pt x="791" y="1037"/>
                </a:moveTo>
                <a:lnTo>
                  <a:pt x="455" y="1037"/>
                </a:lnTo>
                <a:lnTo>
                  <a:pt x="388" y="1187"/>
                </a:lnTo>
                <a:lnTo>
                  <a:pt x="0" y="1187"/>
                </a:lnTo>
                <a:lnTo>
                  <a:pt x="587" y="0"/>
                </a:lnTo>
                <a:lnTo>
                  <a:pt x="680" y="0"/>
                </a:lnTo>
                <a:lnTo>
                  <a:pt x="1255" y="1187"/>
                </a:lnTo>
                <a:lnTo>
                  <a:pt x="856" y="1187"/>
                </a:lnTo>
                <a:lnTo>
                  <a:pt x="791" y="1037"/>
                </a:lnTo>
                <a:lnTo>
                  <a:pt x="791" y="1037"/>
                </a:lnTo>
                <a:close/>
                <a:moveTo>
                  <a:pt x="1298" y="1187"/>
                </a:moveTo>
                <a:lnTo>
                  <a:pt x="1298" y="32"/>
                </a:lnTo>
                <a:lnTo>
                  <a:pt x="1669" y="32"/>
                </a:lnTo>
                <a:lnTo>
                  <a:pt x="1669" y="1187"/>
                </a:lnTo>
                <a:lnTo>
                  <a:pt x="1298" y="1187"/>
                </a:lnTo>
                <a:lnTo>
                  <a:pt x="1298" y="1187"/>
                </a:lnTo>
                <a:close/>
                <a:moveTo>
                  <a:pt x="580" y="734"/>
                </a:moveTo>
                <a:lnTo>
                  <a:pt x="662" y="734"/>
                </a:lnTo>
                <a:lnTo>
                  <a:pt x="622" y="637"/>
                </a:lnTo>
                <a:lnTo>
                  <a:pt x="580" y="734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7" name="Freeform 753">
            <a:extLst>
              <a:ext uri="{FF2B5EF4-FFF2-40B4-BE49-F238E27FC236}">
                <a16:creationId xmlns:a16="http://schemas.microsoft.com/office/drawing/2014/main" id="{7305D9DE-D7D3-1227-20AE-0122465EDF8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38145" y="1262067"/>
            <a:ext cx="586354" cy="334670"/>
          </a:xfrm>
          <a:custGeom>
            <a:avLst/>
            <a:gdLst>
              <a:gd name="T0" fmla="*/ 791 w 1669"/>
              <a:gd name="T1" fmla="*/ 1037 h 1187"/>
              <a:gd name="T2" fmla="*/ 455 w 1669"/>
              <a:gd name="T3" fmla="*/ 1037 h 1187"/>
              <a:gd name="T4" fmla="*/ 388 w 1669"/>
              <a:gd name="T5" fmla="*/ 1187 h 1187"/>
              <a:gd name="T6" fmla="*/ 0 w 1669"/>
              <a:gd name="T7" fmla="*/ 1187 h 1187"/>
              <a:gd name="T8" fmla="*/ 587 w 1669"/>
              <a:gd name="T9" fmla="*/ 0 h 1187"/>
              <a:gd name="T10" fmla="*/ 680 w 1669"/>
              <a:gd name="T11" fmla="*/ 0 h 1187"/>
              <a:gd name="T12" fmla="*/ 1255 w 1669"/>
              <a:gd name="T13" fmla="*/ 1187 h 1187"/>
              <a:gd name="T14" fmla="*/ 856 w 1669"/>
              <a:gd name="T15" fmla="*/ 1187 h 1187"/>
              <a:gd name="T16" fmla="*/ 791 w 1669"/>
              <a:gd name="T17" fmla="*/ 1037 h 1187"/>
              <a:gd name="T18" fmla="*/ 791 w 1669"/>
              <a:gd name="T19" fmla="*/ 1037 h 1187"/>
              <a:gd name="T20" fmla="*/ 1298 w 1669"/>
              <a:gd name="T21" fmla="*/ 1187 h 1187"/>
              <a:gd name="T22" fmla="*/ 1298 w 1669"/>
              <a:gd name="T23" fmla="*/ 32 h 1187"/>
              <a:gd name="T24" fmla="*/ 1669 w 1669"/>
              <a:gd name="T25" fmla="*/ 32 h 1187"/>
              <a:gd name="T26" fmla="*/ 1669 w 1669"/>
              <a:gd name="T27" fmla="*/ 1187 h 1187"/>
              <a:gd name="T28" fmla="*/ 1298 w 1669"/>
              <a:gd name="T29" fmla="*/ 1187 h 1187"/>
              <a:gd name="T30" fmla="*/ 1298 w 1669"/>
              <a:gd name="T31" fmla="*/ 1187 h 1187"/>
              <a:gd name="T32" fmla="*/ 580 w 1669"/>
              <a:gd name="T33" fmla="*/ 734 h 1187"/>
              <a:gd name="T34" fmla="*/ 662 w 1669"/>
              <a:gd name="T35" fmla="*/ 734 h 1187"/>
              <a:gd name="T36" fmla="*/ 622 w 1669"/>
              <a:gd name="T37" fmla="*/ 637 h 1187"/>
              <a:gd name="T38" fmla="*/ 580 w 1669"/>
              <a:gd name="T39" fmla="*/ 734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69" h="1187">
                <a:moveTo>
                  <a:pt x="791" y="1037"/>
                </a:moveTo>
                <a:lnTo>
                  <a:pt x="455" y="1037"/>
                </a:lnTo>
                <a:lnTo>
                  <a:pt x="388" y="1187"/>
                </a:lnTo>
                <a:lnTo>
                  <a:pt x="0" y="1187"/>
                </a:lnTo>
                <a:lnTo>
                  <a:pt x="587" y="0"/>
                </a:lnTo>
                <a:lnTo>
                  <a:pt x="680" y="0"/>
                </a:lnTo>
                <a:lnTo>
                  <a:pt x="1255" y="1187"/>
                </a:lnTo>
                <a:lnTo>
                  <a:pt x="856" y="1187"/>
                </a:lnTo>
                <a:lnTo>
                  <a:pt x="791" y="1037"/>
                </a:lnTo>
                <a:lnTo>
                  <a:pt x="791" y="1037"/>
                </a:lnTo>
                <a:close/>
                <a:moveTo>
                  <a:pt x="1298" y="1187"/>
                </a:moveTo>
                <a:lnTo>
                  <a:pt x="1298" y="32"/>
                </a:lnTo>
                <a:lnTo>
                  <a:pt x="1669" y="32"/>
                </a:lnTo>
                <a:lnTo>
                  <a:pt x="1669" y="1187"/>
                </a:lnTo>
                <a:lnTo>
                  <a:pt x="1298" y="1187"/>
                </a:lnTo>
                <a:lnTo>
                  <a:pt x="1298" y="1187"/>
                </a:lnTo>
                <a:close/>
                <a:moveTo>
                  <a:pt x="580" y="734"/>
                </a:moveTo>
                <a:lnTo>
                  <a:pt x="662" y="734"/>
                </a:lnTo>
                <a:lnTo>
                  <a:pt x="622" y="637"/>
                </a:lnTo>
                <a:lnTo>
                  <a:pt x="580" y="734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8" name="Freeform 753">
            <a:extLst>
              <a:ext uri="{FF2B5EF4-FFF2-40B4-BE49-F238E27FC236}">
                <a16:creationId xmlns:a16="http://schemas.microsoft.com/office/drawing/2014/main" id="{EE7BA888-8EDF-57E1-1748-60CB73F1320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38145" y="1625272"/>
            <a:ext cx="586354" cy="334670"/>
          </a:xfrm>
          <a:custGeom>
            <a:avLst/>
            <a:gdLst>
              <a:gd name="T0" fmla="*/ 791 w 1669"/>
              <a:gd name="T1" fmla="*/ 1037 h 1187"/>
              <a:gd name="T2" fmla="*/ 455 w 1669"/>
              <a:gd name="T3" fmla="*/ 1037 h 1187"/>
              <a:gd name="T4" fmla="*/ 388 w 1669"/>
              <a:gd name="T5" fmla="*/ 1187 h 1187"/>
              <a:gd name="T6" fmla="*/ 0 w 1669"/>
              <a:gd name="T7" fmla="*/ 1187 h 1187"/>
              <a:gd name="T8" fmla="*/ 587 w 1669"/>
              <a:gd name="T9" fmla="*/ 0 h 1187"/>
              <a:gd name="T10" fmla="*/ 680 w 1669"/>
              <a:gd name="T11" fmla="*/ 0 h 1187"/>
              <a:gd name="T12" fmla="*/ 1255 w 1669"/>
              <a:gd name="T13" fmla="*/ 1187 h 1187"/>
              <a:gd name="T14" fmla="*/ 856 w 1669"/>
              <a:gd name="T15" fmla="*/ 1187 h 1187"/>
              <a:gd name="T16" fmla="*/ 791 w 1669"/>
              <a:gd name="T17" fmla="*/ 1037 h 1187"/>
              <a:gd name="T18" fmla="*/ 791 w 1669"/>
              <a:gd name="T19" fmla="*/ 1037 h 1187"/>
              <a:gd name="T20" fmla="*/ 1298 w 1669"/>
              <a:gd name="T21" fmla="*/ 1187 h 1187"/>
              <a:gd name="T22" fmla="*/ 1298 w 1669"/>
              <a:gd name="T23" fmla="*/ 32 h 1187"/>
              <a:gd name="T24" fmla="*/ 1669 w 1669"/>
              <a:gd name="T25" fmla="*/ 32 h 1187"/>
              <a:gd name="T26" fmla="*/ 1669 w 1669"/>
              <a:gd name="T27" fmla="*/ 1187 h 1187"/>
              <a:gd name="T28" fmla="*/ 1298 w 1669"/>
              <a:gd name="T29" fmla="*/ 1187 h 1187"/>
              <a:gd name="T30" fmla="*/ 1298 w 1669"/>
              <a:gd name="T31" fmla="*/ 1187 h 1187"/>
              <a:gd name="T32" fmla="*/ 580 w 1669"/>
              <a:gd name="T33" fmla="*/ 734 h 1187"/>
              <a:gd name="T34" fmla="*/ 662 w 1669"/>
              <a:gd name="T35" fmla="*/ 734 h 1187"/>
              <a:gd name="T36" fmla="*/ 622 w 1669"/>
              <a:gd name="T37" fmla="*/ 637 h 1187"/>
              <a:gd name="T38" fmla="*/ 580 w 1669"/>
              <a:gd name="T39" fmla="*/ 734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69" h="1187">
                <a:moveTo>
                  <a:pt x="791" y="1037"/>
                </a:moveTo>
                <a:lnTo>
                  <a:pt x="455" y="1037"/>
                </a:lnTo>
                <a:lnTo>
                  <a:pt x="388" y="1187"/>
                </a:lnTo>
                <a:lnTo>
                  <a:pt x="0" y="1187"/>
                </a:lnTo>
                <a:lnTo>
                  <a:pt x="587" y="0"/>
                </a:lnTo>
                <a:lnTo>
                  <a:pt x="680" y="0"/>
                </a:lnTo>
                <a:lnTo>
                  <a:pt x="1255" y="1187"/>
                </a:lnTo>
                <a:lnTo>
                  <a:pt x="856" y="1187"/>
                </a:lnTo>
                <a:lnTo>
                  <a:pt x="791" y="1037"/>
                </a:lnTo>
                <a:lnTo>
                  <a:pt x="791" y="1037"/>
                </a:lnTo>
                <a:close/>
                <a:moveTo>
                  <a:pt x="1298" y="1187"/>
                </a:moveTo>
                <a:lnTo>
                  <a:pt x="1298" y="32"/>
                </a:lnTo>
                <a:lnTo>
                  <a:pt x="1669" y="32"/>
                </a:lnTo>
                <a:lnTo>
                  <a:pt x="1669" y="1187"/>
                </a:lnTo>
                <a:lnTo>
                  <a:pt x="1298" y="1187"/>
                </a:lnTo>
                <a:lnTo>
                  <a:pt x="1298" y="1187"/>
                </a:lnTo>
                <a:close/>
                <a:moveTo>
                  <a:pt x="580" y="734"/>
                </a:moveTo>
                <a:lnTo>
                  <a:pt x="662" y="734"/>
                </a:lnTo>
                <a:lnTo>
                  <a:pt x="622" y="637"/>
                </a:lnTo>
                <a:lnTo>
                  <a:pt x="580" y="734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9" name="Freeform 753">
            <a:extLst>
              <a:ext uri="{FF2B5EF4-FFF2-40B4-BE49-F238E27FC236}">
                <a16:creationId xmlns:a16="http://schemas.microsoft.com/office/drawing/2014/main" id="{7BD8D1A4-38F2-BB8C-570F-36EEF00876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38145" y="1992678"/>
            <a:ext cx="586354" cy="334670"/>
          </a:xfrm>
          <a:custGeom>
            <a:avLst/>
            <a:gdLst>
              <a:gd name="T0" fmla="*/ 791 w 1669"/>
              <a:gd name="T1" fmla="*/ 1037 h 1187"/>
              <a:gd name="T2" fmla="*/ 455 w 1669"/>
              <a:gd name="T3" fmla="*/ 1037 h 1187"/>
              <a:gd name="T4" fmla="*/ 388 w 1669"/>
              <a:gd name="T5" fmla="*/ 1187 h 1187"/>
              <a:gd name="T6" fmla="*/ 0 w 1669"/>
              <a:gd name="T7" fmla="*/ 1187 h 1187"/>
              <a:gd name="T8" fmla="*/ 587 w 1669"/>
              <a:gd name="T9" fmla="*/ 0 h 1187"/>
              <a:gd name="T10" fmla="*/ 680 w 1669"/>
              <a:gd name="T11" fmla="*/ 0 h 1187"/>
              <a:gd name="T12" fmla="*/ 1255 w 1669"/>
              <a:gd name="T13" fmla="*/ 1187 h 1187"/>
              <a:gd name="T14" fmla="*/ 856 w 1669"/>
              <a:gd name="T15" fmla="*/ 1187 h 1187"/>
              <a:gd name="T16" fmla="*/ 791 w 1669"/>
              <a:gd name="T17" fmla="*/ 1037 h 1187"/>
              <a:gd name="T18" fmla="*/ 791 w 1669"/>
              <a:gd name="T19" fmla="*/ 1037 h 1187"/>
              <a:gd name="T20" fmla="*/ 1298 w 1669"/>
              <a:gd name="T21" fmla="*/ 1187 h 1187"/>
              <a:gd name="T22" fmla="*/ 1298 w 1669"/>
              <a:gd name="T23" fmla="*/ 32 h 1187"/>
              <a:gd name="T24" fmla="*/ 1669 w 1669"/>
              <a:gd name="T25" fmla="*/ 32 h 1187"/>
              <a:gd name="T26" fmla="*/ 1669 w 1669"/>
              <a:gd name="T27" fmla="*/ 1187 h 1187"/>
              <a:gd name="T28" fmla="*/ 1298 w 1669"/>
              <a:gd name="T29" fmla="*/ 1187 h 1187"/>
              <a:gd name="T30" fmla="*/ 1298 w 1669"/>
              <a:gd name="T31" fmla="*/ 1187 h 1187"/>
              <a:gd name="T32" fmla="*/ 580 w 1669"/>
              <a:gd name="T33" fmla="*/ 734 h 1187"/>
              <a:gd name="T34" fmla="*/ 662 w 1669"/>
              <a:gd name="T35" fmla="*/ 734 h 1187"/>
              <a:gd name="T36" fmla="*/ 622 w 1669"/>
              <a:gd name="T37" fmla="*/ 637 h 1187"/>
              <a:gd name="T38" fmla="*/ 580 w 1669"/>
              <a:gd name="T39" fmla="*/ 734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69" h="1187">
                <a:moveTo>
                  <a:pt x="791" y="1037"/>
                </a:moveTo>
                <a:lnTo>
                  <a:pt x="455" y="1037"/>
                </a:lnTo>
                <a:lnTo>
                  <a:pt x="388" y="1187"/>
                </a:lnTo>
                <a:lnTo>
                  <a:pt x="0" y="1187"/>
                </a:lnTo>
                <a:lnTo>
                  <a:pt x="587" y="0"/>
                </a:lnTo>
                <a:lnTo>
                  <a:pt x="680" y="0"/>
                </a:lnTo>
                <a:lnTo>
                  <a:pt x="1255" y="1187"/>
                </a:lnTo>
                <a:lnTo>
                  <a:pt x="856" y="1187"/>
                </a:lnTo>
                <a:lnTo>
                  <a:pt x="791" y="1037"/>
                </a:lnTo>
                <a:lnTo>
                  <a:pt x="791" y="1037"/>
                </a:lnTo>
                <a:close/>
                <a:moveTo>
                  <a:pt x="1298" y="1187"/>
                </a:moveTo>
                <a:lnTo>
                  <a:pt x="1298" y="32"/>
                </a:lnTo>
                <a:lnTo>
                  <a:pt x="1669" y="32"/>
                </a:lnTo>
                <a:lnTo>
                  <a:pt x="1669" y="1187"/>
                </a:lnTo>
                <a:lnTo>
                  <a:pt x="1298" y="1187"/>
                </a:lnTo>
                <a:lnTo>
                  <a:pt x="1298" y="1187"/>
                </a:lnTo>
                <a:close/>
                <a:moveTo>
                  <a:pt x="580" y="734"/>
                </a:moveTo>
                <a:lnTo>
                  <a:pt x="662" y="734"/>
                </a:lnTo>
                <a:lnTo>
                  <a:pt x="622" y="637"/>
                </a:lnTo>
                <a:lnTo>
                  <a:pt x="580" y="734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0" name="Freeform 753">
            <a:extLst>
              <a:ext uri="{FF2B5EF4-FFF2-40B4-BE49-F238E27FC236}">
                <a16:creationId xmlns:a16="http://schemas.microsoft.com/office/drawing/2014/main" id="{BA3013A7-D2BD-39D0-B737-A1116396CF94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1324067" y="167271"/>
            <a:ext cx="586354" cy="334670"/>
          </a:xfrm>
          <a:custGeom>
            <a:avLst/>
            <a:gdLst>
              <a:gd name="T0" fmla="*/ 791 w 1669"/>
              <a:gd name="T1" fmla="*/ 1037 h 1187"/>
              <a:gd name="T2" fmla="*/ 455 w 1669"/>
              <a:gd name="T3" fmla="*/ 1037 h 1187"/>
              <a:gd name="T4" fmla="*/ 388 w 1669"/>
              <a:gd name="T5" fmla="*/ 1187 h 1187"/>
              <a:gd name="T6" fmla="*/ 0 w 1669"/>
              <a:gd name="T7" fmla="*/ 1187 h 1187"/>
              <a:gd name="T8" fmla="*/ 587 w 1669"/>
              <a:gd name="T9" fmla="*/ 0 h 1187"/>
              <a:gd name="T10" fmla="*/ 680 w 1669"/>
              <a:gd name="T11" fmla="*/ 0 h 1187"/>
              <a:gd name="T12" fmla="*/ 1255 w 1669"/>
              <a:gd name="T13" fmla="*/ 1187 h 1187"/>
              <a:gd name="T14" fmla="*/ 856 w 1669"/>
              <a:gd name="T15" fmla="*/ 1187 h 1187"/>
              <a:gd name="T16" fmla="*/ 791 w 1669"/>
              <a:gd name="T17" fmla="*/ 1037 h 1187"/>
              <a:gd name="T18" fmla="*/ 791 w 1669"/>
              <a:gd name="T19" fmla="*/ 1037 h 1187"/>
              <a:gd name="T20" fmla="*/ 1298 w 1669"/>
              <a:gd name="T21" fmla="*/ 1187 h 1187"/>
              <a:gd name="T22" fmla="*/ 1298 w 1669"/>
              <a:gd name="T23" fmla="*/ 32 h 1187"/>
              <a:gd name="T24" fmla="*/ 1669 w 1669"/>
              <a:gd name="T25" fmla="*/ 32 h 1187"/>
              <a:gd name="T26" fmla="*/ 1669 w 1669"/>
              <a:gd name="T27" fmla="*/ 1187 h 1187"/>
              <a:gd name="T28" fmla="*/ 1298 w 1669"/>
              <a:gd name="T29" fmla="*/ 1187 h 1187"/>
              <a:gd name="T30" fmla="*/ 1298 w 1669"/>
              <a:gd name="T31" fmla="*/ 1187 h 1187"/>
              <a:gd name="T32" fmla="*/ 580 w 1669"/>
              <a:gd name="T33" fmla="*/ 734 h 1187"/>
              <a:gd name="T34" fmla="*/ 662 w 1669"/>
              <a:gd name="T35" fmla="*/ 734 h 1187"/>
              <a:gd name="T36" fmla="*/ 622 w 1669"/>
              <a:gd name="T37" fmla="*/ 637 h 1187"/>
              <a:gd name="T38" fmla="*/ 580 w 1669"/>
              <a:gd name="T39" fmla="*/ 734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69" h="1187">
                <a:moveTo>
                  <a:pt x="791" y="1037"/>
                </a:moveTo>
                <a:lnTo>
                  <a:pt x="455" y="1037"/>
                </a:lnTo>
                <a:lnTo>
                  <a:pt x="388" y="1187"/>
                </a:lnTo>
                <a:lnTo>
                  <a:pt x="0" y="1187"/>
                </a:lnTo>
                <a:lnTo>
                  <a:pt x="587" y="0"/>
                </a:lnTo>
                <a:lnTo>
                  <a:pt x="680" y="0"/>
                </a:lnTo>
                <a:lnTo>
                  <a:pt x="1255" y="1187"/>
                </a:lnTo>
                <a:lnTo>
                  <a:pt x="856" y="1187"/>
                </a:lnTo>
                <a:lnTo>
                  <a:pt x="791" y="1037"/>
                </a:lnTo>
                <a:lnTo>
                  <a:pt x="791" y="1037"/>
                </a:lnTo>
                <a:close/>
                <a:moveTo>
                  <a:pt x="1298" y="1187"/>
                </a:moveTo>
                <a:lnTo>
                  <a:pt x="1298" y="32"/>
                </a:lnTo>
                <a:lnTo>
                  <a:pt x="1669" y="32"/>
                </a:lnTo>
                <a:lnTo>
                  <a:pt x="1669" y="1187"/>
                </a:lnTo>
                <a:lnTo>
                  <a:pt x="1298" y="1187"/>
                </a:lnTo>
                <a:lnTo>
                  <a:pt x="1298" y="1187"/>
                </a:lnTo>
                <a:close/>
                <a:moveTo>
                  <a:pt x="580" y="734"/>
                </a:moveTo>
                <a:lnTo>
                  <a:pt x="662" y="734"/>
                </a:lnTo>
                <a:lnTo>
                  <a:pt x="622" y="637"/>
                </a:lnTo>
                <a:lnTo>
                  <a:pt x="580" y="734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1" name="Freeform 753">
            <a:extLst>
              <a:ext uri="{FF2B5EF4-FFF2-40B4-BE49-F238E27FC236}">
                <a16:creationId xmlns:a16="http://schemas.microsoft.com/office/drawing/2014/main" id="{8DA39238-F795-A35B-074F-5C956397367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1324067" y="535657"/>
            <a:ext cx="586354" cy="334670"/>
          </a:xfrm>
          <a:custGeom>
            <a:avLst/>
            <a:gdLst>
              <a:gd name="T0" fmla="*/ 791 w 1669"/>
              <a:gd name="T1" fmla="*/ 1037 h 1187"/>
              <a:gd name="T2" fmla="*/ 455 w 1669"/>
              <a:gd name="T3" fmla="*/ 1037 h 1187"/>
              <a:gd name="T4" fmla="*/ 388 w 1669"/>
              <a:gd name="T5" fmla="*/ 1187 h 1187"/>
              <a:gd name="T6" fmla="*/ 0 w 1669"/>
              <a:gd name="T7" fmla="*/ 1187 h 1187"/>
              <a:gd name="T8" fmla="*/ 587 w 1669"/>
              <a:gd name="T9" fmla="*/ 0 h 1187"/>
              <a:gd name="T10" fmla="*/ 680 w 1669"/>
              <a:gd name="T11" fmla="*/ 0 h 1187"/>
              <a:gd name="T12" fmla="*/ 1255 w 1669"/>
              <a:gd name="T13" fmla="*/ 1187 h 1187"/>
              <a:gd name="T14" fmla="*/ 856 w 1669"/>
              <a:gd name="T15" fmla="*/ 1187 h 1187"/>
              <a:gd name="T16" fmla="*/ 791 w 1669"/>
              <a:gd name="T17" fmla="*/ 1037 h 1187"/>
              <a:gd name="T18" fmla="*/ 791 w 1669"/>
              <a:gd name="T19" fmla="*/ 1037 h 1187"/>
              <a:gd name="T20" fmla="*/ 1298 w 1669"/>
              <a:gd name="T21" fmla="*/ 1187 h 1187"/>
              <a:gd name="T22" fmla="*/ 1298 w 1669"/>
              <a:gd name="T23" fmla="*/ 32 h 1187"/>
              <a:gd name="T24" fmla="*/ 1669 w 1669"/>
              <a:gd name="T25" fmla="*/ 32 h 1187"/>
              <a:gd name="T26" fmla="*/ 1669 w 1669"/>
              <a:gd name="T27" fmla="*/ 1187 h 1187"/>
              <a:gd name="T28" fmla="*/ 1298 w 1669"/>
              <a:gd name="T29" fmla="*/ 1187 h 1187"/>
              <a:gd name="T30" fmla="*/ 1298 w 1669"/>
              <a:gd name="T31" fmla="*/ 1187 h 1187"/>
              <a:gd name="T32" fmla="*/ 580 w 1669"/>
              <a:gd name="T33" fmla="*/ 734 h 1187"/>
              <a:gd name="T34" fmla="*/ 662 w 1669"/>
              <a:gd name="T35" fmla="*/ 734 h 1187"/>
              <a:gd name="T36" fmla="*/ 622 w 1669"/>
              <a:gd name="T37" fmla="*/ 637 h 1187"/>
              <a:gd name="T38" fmla="*/ 580 w 1669"/>
              <a:gd name="T39" fmla="*/ 734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69" h="1187">
                <a:moveTo>
                  <a:pt x="791" y="1037"/>
                </a:moveTo>
                <a:lnTo>
                  <a:pt x="455" y="1037"/>
                </a:lnTo>
                <a:lnTo>
                  <a:pt x="388" y="1187"/>
                </a:lnTo>
                <a:lnTo>
                  <a:pt x="0" y="1187"/>
                </a:lnTo>
                <a:lnTo>
                  <a:pt x="587" y="0"/>
                </a:lnTo>
                <a:lnTo>
                  <a:pt x="680" y="0"/>
                </a:lnTo>
                <a:lnTo>
                  <a:pt x="1255" y="1187"/>
                </a:lnTo>
                <a:lnTo>
                  <a:pt x="856" y="1187"/>
                </a:lnTo>
                <a:lnTo>
                  <a:pt x="791" y="1037"/>
                </a:lnTo>
                <a:lnTo>
                  <a:pt x="791" y="1037"/>
                </a:lnTo>
                <a:close/>
                <a:moveTo>
                  <a:pt x="1298" y="1187"/>
                </a:moveTo>
                <a:lnTo>
                  <a:pt x="1298" y="32"/>
                </a:lnTo>
                <a:lnTo>
                  <a:pt x="1669" y="32"/>
                </a:lnTo>
                <a:lnTo>
                  <a:pt x="1669" y="1187"/>
                </a:lnTo>
                <a:lnTo>
                  <a:pt x="1298" y="1187"/>
                </a:lnTo>
                <a:lnTo>
                  <a:pt x="1298" y="1187"/>
                </a:lnTo>
                <a:close/>
                <a:moveTo>
                  <a:pt x="580" y="734"/>
                </a:moveTo>
                <a:lnTo>
                  <a:pt x="662" y="734"/>
                </a:lnTo>
                <a:lnTo>
                  <a:pt x="622" y="637"/>
                </a:lnTo>
                <a:lnTo>
                  <a:pt x="580" y="734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2" name="Freeform 753">
            <a:extLst>
              <a:ext uri="{FF2B5EF4-FFF2-40B4-BE49-F238E27FC236}">
                <a16:creationId xmlns:a16="http://schemas.microsoft.com/office/drawing/2014/main" id="{9F140002-35C3-C0B5-F280-B7E9D864600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1324067" y="898862"/>
            <a:ext cx="586354" cy="334670"/>
          </a:xfrm>
          <a:custGeom>
            <a:avLst/>
            <a:gdLst>
              <a:gd name="T0" fmla="*/ 791 w 1669"/>
              <a:gd name="T1" fmla="*/ 1037 h 1187"/>
              <a:gd name="T2" fmla="*/ 455 w 1669"/>
              <a:gd name="T3" fmla="*/ 1037 h 1187"/>
              <a:gd name="T4" fmla="*/ 388 w 1669"/>
              <a:gd name="T5" fmla="*/ 1187 h 1187"/>
              <a:gd name="T6" fmla="*/ 0 w 1669"/>
              <a:gd name="T7" fmla="*/ 1187 h 1187"/>
              <a:gd name="T8" fmla="*/ 587 w 1669"/>
              <a:gd name="T9" fmla="*/ 0 h 1187"/>
              <a:gd name="T10" fmla="*/ 680 w 1669"/>
              <a:gd name="T11" fmla="*/ 0 h 1187"/>
              <a:gd name="T12" fmla="*/ 1255 w 1669"/>
              <a:gd name="T13" fmla="*/ 1187 h 1187"/>
              <a:gd name="T14" fmla="*/ 856 w 1669"/>
              <a:gd name="T15" fmla="*/ 1187 h 1187"/>
              <a:gd name="T16" fmla="*/ 791 w 1669"/>
              <a:gd name="T17" fmla="*/ 1037 h 1187"/>
              <a:gd name="T18" fmla="*/ 791 w 1669"/>
              <a:gd name="T19" fmla="*/ 1037 h 1187"/>
              <a:gd name="T20" fmla="*/ 1298 w 1669"/>
              <a:gd name="T21" fmla="*/ 1187 h 1187"/>
              <a:gd name="T22" fmla="*/ 1298 w 1669"/>
              <a:gd name="T23" fmla="*/ 32 h 1187"/>
              <a:gd name="T24" fmla="*/ 1669 w 1669"/>
              <a:gd name="T25" fmla="*/ 32 h 1187"/>
              <a:gd name="T26" fmla="*/ 1669 w 1669"/>
              <a:gd name="T27" fmla="*/ 1187 h 1187"/>
              <a:gd name="T28" fmla="*/ 1298 w 1669"/>
              <a:gd name="T29" fmla="*/ 1187 h 1187"/>
              <a:gd name="T30" fmla="*/ 1298 w 1669"/>
              <a:gd name="T31" fmla="*/ 1187 h 1187"/>
              <a:gd name="T32" fmla="*/ 580 w 1669"/>
              <a:gd name="T33" fmla="*/ 734 h 1187"/>
              <a:gd name="T34" fmla="*/ 662 w 1669"/>
              <a:gd name="T35" fmla="*/ 734 h 1187"/>
              <a:gd name="T36" fmla="*/ 622 w 1669"/>
              <a:gd name="T37" fmla="*/ 637 h 1187"/>
              <a:gd name="T38" fmla="*/ 580 w 1669"/>
              <a:gd name="T39" fmla="*/ 734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69" h="1187">
                <a:moveTo>
                  <a:pt x="791" y="1037"/>
                </a:moveTo>
                <a:lnTo>
                  <a:pt x="455" y="1037"/>
                </a:lnTo>
                <a:lnTo>
                  <a:pt x="388" y="1187"/>
                </a:lnTo>
                <a:lnTo>
                  <a:pt x="0" y="1187"/>
                </a:lnTo>
                <a:lnTo>
                  <a:pt x="587" y="0"/>
                </a:lnTo>
                <a:lnTo>
                  <a:pt x="680" y="0"/>
                </a:lnTo>
                <a:lnTo>
                  <a:pt x="1255" y="1187"/>
                </a:lnTo>
                <a:lnTo>
                  <a:pt x="856" y="1187"/>
                </a:lnTo>
                <a:lnTo>
                  <a:pt x="791" y="1037"/>
                </a:lnTo>
                <a:lnTo>
                  <a:pt x="791" y="1037"/>
                </a:lnTo>
                <a:close/>
                <a:moveTo>
                  <a:pt x="1298" y="1187"/>
                </a:moveTo>
                <a:lnTo>
                  <a:pt x="1298" y="32"/>
                </a:lnTo>
                <a:lnTo>
                  <a:pt x="1669" y="32"/>
                </a:lnTo>
                <a:lnTo>
                  <a:pt x="1669" y="1187"/>
                </a:lnTo>
                <a:lnTo>
                  <a:pt x="1298" y="1187"/>
                </a:lnTo>
                <a:lnTo>
                  <a:pt x="1298" y="1187"/>
                </a:lnTo>
                <a:close/>
                <a:moveTo>
                  <a:pt x="580" y="734"/>
                </a:moveTo>
                <a:lnTo>
                  <a:pt x="662" y="734"/>
                </a:lnTo>
                <a:lnTo>
                  <a:pt x="622" y="637"/>
                </a:lnTo>
                <a:lnTo>
                  <a:pt x="580" y="734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3" name="Freeform 753">
            <a:extLst>
              <a:ext uri="{FF2B5EF4-FFF2-40B4-BE49-F238E27FC236}">
                <a16:creationId xmlns:a16="http://schemas.microsoft.com/office/drawing/2014/main" id="{E988144F-6772-F66A-8116-327F951CA5FC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1324067" y="1262067"/>
            <a:ext cx="586354" cy="334670"/>
          </a:xfrm>
          <a:custGeom>
            <a:avLst/>
            <a:gdLst>
              <a:gd name="T0" fmla="*/ 791 w 1669"/>
              <a:gd name="T1" fmla="*/ 1037 h 1187"/>
              <a:gd name="T2" fmla="*/ 455 w 1669"/>
              <a:gd name="T3" fmla="*/ 1037 h 1187"/>
              <a:gd name="T4" fmla="*/ 388 w 1669"/>
              <a:gd name="T5" fmla="*/ 1187 h 1187"/>
              <a:gd name="T6" fmla="*/ 0 w 1669"/>
              <a:gd name="T7" fmla="*/ 1187 h 1187"/>
              <a:gd name="T8" fmla="*/ 587 w 1669"/>
              <a:gd name="T9" fmla="*/ 0 h 1187"/>
              <a:gd name="T10" fmla="*/ 680 w 1669"/>
              <a:gd name="T11" fmla="*/ 0 h 1187"/>
              <a:gd name="T12" fmla="*/ 1255 w 1669"/>
              <a:gd name="T13" fmla="*/ 1187 h 1187"/>
              <a:gd name="T14" fmla="*/ 856 w 1669"/>
              <a:gd name="T15" fmla="*/ 1187 h 1187"/>
              <a:gd name="T16" fmla="*/ 791 w 1669"/>
              <a:gd name="T17" fmla="*/ 1037 h 1187"/>
              <a:gd name="T18" fmla="*/ 791 w 1669"/>
              <a:gd name="T19" fmla="*/ 1037 h 1187"/>
              <a:gd name="T20" fmla="*/ 1298 w 1669"/>
              <a:gd name="T21" fmla="*/ 1187 h 1187"/>
              <a:gd name="T22" fmla="*/ 1298 w 1669"/>
              <a:gd name="T23" fmla="*/ 32 h 1187"/>
              <a:gd name="T24" fmla="*/ 1669 w 1669"/>
              <a:gd name="T25" fmla="*/ 32 h 1187"/>
              <a:gd name="T26" fmla="*/ 1669 w 1669"/>
              <a:gd name="T27" fmla="*/ 1187 h 1187"/>
              <a:gd name="T28" fmla="*/ 1298 w 1669"/>
              <a:gd name="T29" fmla="*/ 1187 h 1187"/>
              <a:gd name="T30" fmla="*/ 1298 w 1669"/>
              <a:gd name="T31" fmla="*/ 1187 h 1187"/>
              <a:gd name="T32" fmla="*/ 580 w 1669"/>
              <a:gd name="T33" fmla="*/ 734 h 1187"/>
              <a:gd name="T34" fmla="*/ 662 w 1669"/>
              <a:gd name="T35" fmla="*/ 734 h 1187"/>
              <a:gd name="T36" fmla="*/ 622 w 1669"/>
              <a:gd name="T37" fmla="*/ 637 h 1187"/>
              <a:gd name="T38" fmla="*/ 580 w 1669"/>
              <a:gd name="T39" fmla="*/ 734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69" h="1187">
                <a:moveTo>
                  <a:pt x="791" y="1037"/>
                </a:moveTo>
                <a:lnTo>
                  <a:pt x="455" y="1037"/>
                </a:lnTo>
                <a:lnTo>
                  <a:pt x="388" y="1187"/>
                </a:lnTo>
                <a:lnTo>
                  <a:pt x="0" y="1187"/>
                </a:lnTo>
                <a:lnTo>
                  <a:pt x="587" y="0"/>
                </a:lnTo>
                <a:lnTo>
                  <a:pt x="680" y="0"/>
                </a:lnTo>
                <a:lnTo>
                  <a:pt x="1255" y="1187"/>
                </a:lnTo>
                <a:lnTo>
                  <a:pt x="856" y="1187"/>
                </a:lnTo>
                <a:lnTo>
                  <a:pt x="791" y="1037"/>
                </a:lnTo>
                <a:lnTo>
                  <a:pt x="791" y="1037"/>
                </a:lnTo>
                <a:close/>
                <a:moveTo>
                  <a:pt x="1298" y="1187"/>
                </a:moveTo>
                <a:lnTo>
                  <a:pt x="1298" y="32"/>
                </a:lnTo>
                <a:lnTo>
                  <a:pt x="1669" y="32"/>
                </a:lnTo>
                <a:lnTo>
                  <a:pt x="1669" y="1187"/>
                </a:lnTo>
                <a:lnTo>
                  <a:pt x="1298" y="1187"/>
                </a:lnTo>
                <a:lnTo>
                  <a:pt x="1298" y="1187"/>
                </a:lnTo>
                <a:close/>
                <a:moveTo>
                  <a:pt x="580" y="734"/>
                </a:moveTo>
                <a:lnTo>
                  <a:pt x="662" y="734"/>
                </a:lnTo>
                <a:lnTo>
                  <a:pt x="622" y="637"/>
                </a:lnTo>
                <a:lnTo>
                  <a:pt x="580" y="734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4" name="Freeform 753">
            <a:extLst>
              <a:ext uri="{FF2B5EF4-FFF2-40B4-BE49-F238E27FC236}">
                <a16:creationId xmlns:a16="http://schemas.microsoft.com/office/drawing/2014/main" id="{D2AE4661-B5B3-43FF-CC3C-2C990708B05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1324067" y="1625272"/>
            <a:ext cx="586354" cy="334670"/>
          </a:xfrm>
          <a:custGeom>
            <a:avLst/>
            <a:gdLst>
              <a:gd name="T0" fmla="*/ 791 w 1669"/>
              <a:gd name="T1" fmla="*/ 1037 h 1187"/>
              <a:gd name="T2" fmla="*/ 455 w 1669"/>
              <a:gd name="T3" fmla="*/ 1037 h 1187"/>
              <a:gd name="T4" fmla="*/ 388 w 1669"/>
              <a:gd name="T5" fmla="*/ 1187 h 1187"/>
              <a:gd name="T6" fmla="*/ 0 w 1669"/>
              <a:gd name="T7" fmla="*/ 1187 h 1187"/>
              <a:gd name="T8" fmla="*/ 587 w 1669"/>
              <a:gd name="T9" fmla="*/ 0 h 1187"/>
              <a:gd name="T10" fmla="*/ 680 w 1669"/>
              <a:gd name="T11" fmla="*/ 0 h 1187"/>
              <a:gd name="T12" fmla="*/ 1255 w 1669"/>
              <a:gd name="T13" fmla="*/ 1187 h 1187"/>
              <a:gd name="T14" fmla="*/ 856 w 1669"/>
              <a:gd name="T15" fmla="*/ 1187 h 1187"/>
              <a:gd name="T16" fmla="*/ 791 w 1669"/>
              <a:gd name="T17" fmla="*/ 1037 h 1187"/>
              <a:gd name="T18" fmla="*/ 791 w 1669"/>
              <a:gd name="T19" fmla="*/ 1037 h 1187"/>
              <a:gd name="T20" fmla="*/ 1298 w 1669"/>
              <a:gd name="T21" fmla="*/ 1187 h 1187"/>
              <a:gd name="T22" fmla="*/ 1298 w 1669"/>
              <a:gd name="T23" fmla="*/ 32 h 1187"/>
              <a:gd name="T24" fmla="*/ 1669 w 1669"/>
              <a:gd name="T25" fmla="*/ 32 h 1187"/>
              <a:gd name="T26" fmla="*/ 1669 w 1669"/>
              <a:gd name="T27" fmla="*/ 1187 h 1187"/>
              <a:gd name="T28" fmla="*/ 1298 w 1669"/>
              <a:gd name="T29" fmla="*/ 1187 h 1187"/>
              <a:gd name="T30" fmla="*/ 1298 w 1669"/>
              <a:gd name="T31" fmla="*/ 1187 h 1187"/>
              <a:gd name="T32" fmla="*/ 580 w 1669"/>
              <a:gd name="T33" fmla="*/ 734 h 1187"/>
              <a:gd name="T34" fmla="*/ 662 w 1669"/>
              <a:gd name="T35" fmla="*/ 734 h 1187"/>
              <a:gd name="T36" fmla="*/ 622 w 1669"/>
              <a:gd name="T37" fmla="*/ 637 h 1187"/>
              <a:gd name="T38" fmla="*/ 580 w 1669"/>
              <a:gd name="T39" fmla="*/ 734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69" h="1187">
                <a:moveTo>
                  <a:pt x="791" y="1037"/>
                </a:moveTo>
                <a:lnTo>
                  <a:pt x="455" y="1037"/>
                </a:lnTo>
                <a:lnTo>
                  <a:pt x="388" y="1187"/>
                </a:lnTo>
                <a:lnTo>
                  <a:pt x="0" y="1187"/>
                </a:lnTo>
                <a:lnTo>
                  <a:pt x="587" y="0"/>
                </a:lnTo>
                <a:lnTo>
                  <a:pt x="680" y="0"/>
                </a:lnTo>
                <a:lnTo>
                  <a:pt x="1255" y="1187"/>
                </a:lnTo>
                <a:lnTo>
                  <a:pt x="856" y="1187"/>
                </a:lnTo>
                <a:lnTo>
                  <a:pt x="791" y="1037"/>
                </a:lnTo>
                <a:lnTo>
                  <a:pt x="791" y="1037"/>
                </a:lnTo>
                <a:close/>
                <a:moveTo>
                  <a:pt x="1298" y="1187"/>
                </a:moveTo>
                <a:lnTo>
                  <a:pt x="1298" y="32"/>
                </a:lnTo>
                <a:lnTo>
                  <a:pt x="1669" y="32"/>
                </a:lnTo>
                <a:lnTo>
                  <a:pt x="1669" y="1187"/>
                </a:lnTo>
                <a:lnTo>
                  <a:pt x="1298" y="1187"/>
                </a:lnTo>
                <a:lnTo>
                  <a:pt x="1298" y="1187"/>
                </a:lnTo>
                <a:close/>
                <a:moveTo>
                  <a:pt x="580" y="734"/>
                </a:moveTo>
                <a:lnTo>
                  <a:pt x="662" y="734"/>
                </a:lnTo>
                <a:lnTo>
                  <a:pt x="622" y="637"/>
                </a:lnTo>
                <a:lnTo>
                  <a:pt x="580" y="734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5" name="Freeform 753">
            <a:extLst>
              <a:ext uri="{FF2B5EF4-FFF2-40B4-BE49-F238E27FC236}">
                <a16:creationId xmlns:a16="http://schemas.microsoft.com/office/drawing/2014/main" id="{6A3954B3-55E0-9CAF-B68C-34191DEDA2AE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1324067" y="1992678"/>
            <a:ext cx="586354" cy="334670"/>
          </a:xfrm>
          <a:custGeom>
            <a:avLst/>
            <a:gdLst>
              <a:gd name="T0" fmla="*/ 791 w 1669"/>
              <a:gd name="T1" fmla="*/ 1037 h 1187"/>
              <a:gd name="T2" fmla="*/ 455 w 1669"/>
              <a:gd name="T3" fmla="*/ 1037 h 1187"/>
              <a:gd name="T4" fmla="*/ 388 w 1669"/>
              <a:gd name="T5" fmla="*/ 1187 h 1187"/>
              <a:gd name="T6" fmla="*/ 0 w 1669"/>
              <a:gd name="T7" fmla="*/ 1187 h 1187"/>
              <a:gd name="T8" fmla="*/ 587 w 1669"/>
              <a:gd name="T9" fmla="*/ 0 h 1187"/>
              <a:gd name="T10" fmla="*/ 680 w 1669"/>
              <a:gd name="T11" fmla="*/ 0 h 1187"/>
              <a:gd name="T12" fmla="*/ 1255 w 1669"/>
              <a:gd name="T13" fmla="*/ 1187 h 1187"/>
              <a:gd name="T14" fmla="*/ 856 w 1669"/>
              <a:gd name="T15" fmla="*/ 1187 h 1187"/>
              <a:gd name="T16" fmla="*/ 791 w 1669"/>
              <a:gd name="T17" fmla="*/ 1037 h 1187"/>
              <a:gd name="T18" fmla="*/ 791 w 1669"/>
              <a:gd name="T19" fmla="*/ 1037 h 1187"/>
              <a:gd name="T20" fmla="*/ 1298 w 1669"/>
              <a:gd name="T21" fmla="*/ 1187 h 1187"/>
              <a:gd name="T22" fmla="*/ 1298 w 1669"/>
              <a:gd name="T23" fmla="*/ 32 h 1187"/>
              <a:gd name="T24" fmla="*/ 1669 w 1669"/>
              <a:gd name="T25" fmla="*/ 32 h 1187"/>
              <a:gd name="T26" fmla="*/ 1669 w 1669"/>
              <a:gd name="T27" fmla="*/ 1187 h 1187"/>
              <a:gd name="T28" fmla="*/ 1298 w 1669"/>
              <a:gd name="T29" fmla="*/ 1187 h 1187"/>
              <a:gd name="T30" fmla="*/ 1298 w 1669"/>
              <a:gd name="T31" fmla="*/ 1187 h 1187"/>
              <a:gd name="T32" fmla="*/ 580 w 1669"/>
              <a:gd name="T33" fmla="*/ 734 h 1187"/>
              <a:gd name="T34" fmla="*/ 662 w 1669"/>
              <a:gd name="T35" fmla="*/ 734 h 1187"/>
              <a:gd name="T36" fmla="*/ 622 w 1669"/>
              <a:gd name="T37" fmla="*/ 637 h 1187"/>
              <a:gd name="T38" fmla="*/ 580 w 1669"/>
              <a:gd name="T39" fmla="*/ 734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69" h="1187">
                <a:moveTo>
                  <a:pt x="791" y="1037"/>
                </a:moveTo>
                <a:lnTo>
                  <a:pt x="455" y="1037"/>
                </a:lnTo>
                <a:lnTo>
                  <a:pt x="388" y="1187"/>
                </a:lnTo>
                <a:lnTo>
                  <a:pt x="0" y="1187"/>
                </a:lnTo>
                <a:lnTo>
                  <a:pt x="587" y="0"/>
                </a:lnTo>
                <a:lnTo>
                  <a:pt x="680" y="0"/>
                </a:lnTo>
                <a:lnTo>
                  <a:pt x="1255" y="1187"/>
                </a:lnTo>
                <a:lnTo>
                  <a:pt x="856" y="1187"/>
                </a:lnTo>
                <a:lnTo>
                  <a:pt x="791" y="1037"/>
                </a:lnTo>
                <a:lnTo>
                  <a:pt x="791" y="1037"/>
                </a:lnTo>
                <a:close/>
                <a:moveTo>
                  <a:pt x="1298" y="1187"/>
                </a:moveTo>
                <a:lnTo>
                  <a:pt x="1298" y="32"/>
                </a:lnTo>
                <a:lnTo>
                  <a:pt x="1669" y="32"/>
                </a:lnTo>
                <a:lnTo>
                  <a:pt x="1669" y="1187"/>
                </a:lnTo>
                <a:lnTo>
                  <a:pt x="1298" y="1187"/>
                </a:lnTo>
                <a:lnTo>
                  <a:pt x="1298" y="1187"/>
                </a:lnTo>
                <a:close/>
                <a:moveTo>
                  <a:pt x="580" y="734"/>
                </a:moveTo>
                <a:lnTo>
                  <a:pt x="662" y="734"/>
                </a:lnTo>
                <a:lnTo>
                  <a:pt x="622" y="637"/>
                </a:lnTo>
                <a:lnTo>
                  <a:pt x="580" y="734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4177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933894"/>
            <a:ext cx="800100" cy="470838"/>
          </a:xfrm>
          <a:prstGeom prst="rect">
            <a:avLst/>
          </a:prstGeom>
          <a:solidFill>
            <a:srgbClr val="007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 753"/>
          <p:cNvSpPr>
            <a:spLocks noEditPoints="1"/>
          </p:cNvSpPr>
          <p:nvPr/>
        </p:nvSpPr>
        <p:spPr bwMode="auto">
          <a:xfrm>
            <a:off x="239167" y="1041601"/>
            <a:ext cx="358626" cy="255425"/>
          </a:xfrm>
          <a:custGeom>
            <a:avLst/>
            <a:gdLst>
              <a:gd name="T0" fmla="*/ 791 w 1669"/>
              <a:gd name="T1" fmla="*/ 1037 h 1187"/>
              <a:gd name="T2" fmla="*/ 455 w 1669"/>
              <a:gd name="T3" fmla="*/ 1037 h 1187"/>
              <a:gd name="T4" fmla="*/ 388 w 1669"/>
              <a:gd name="T5" fmla="*/ 1187 h 1187"/>
              <a:gd name="T6" fmla="*/ 0 w 1669"/>
              <a:gd name="T7" fmla="*/ 1187 h 1187"/>
              <a:gd name="T8" fmla="*/ 587 w 1669"/>
              <a:gd name="T9" fmla="*/ 0 h 1187"/>
              <a:gd name="T10" fmla="*/ 680 w 1669"/>
              <a:gd name="T11" fmla="*/ 0 h 1187"/>
              <a:gd name="T12" fmla="*/ 1255 w 1669"/>
              <a:gd name="T13" fmla="*/ 1187 h 1187"/>
              <a:gd name="T14" fmla="*/ 856 w 1669"/>
              <a:gd name="T15" fmla="*/ 1187 h 1187"/>
              <a:gd name="T16" fmla="*/ 791 w 1669"/>
              <a:gd name="T17" fmla="*/ 1037 h 1187"/>
              <a:gd name="T18" fmla="*/ 791 w 1669"/>
              <a:gd name="T19" fmla="*/ 1037 h 1187"/>
              <a:gd name="T20" fmla="*/ 1298 w 1669"/>
              <a:gd name="T21" fmla="*/ 1187 h 1187"/>
              <a:gd name="T22" fmla="*/ 1298 w 1669"/>
              <a:gd name="T23" fmla="*/ 32 h 1187"/>
              <a:gd name="T24" fmla="*/ 1669 w 1669"/>
              <a:gd name="T25" fmla="*/ 32 h 1187"/>
              <a:gd name="T26" fmla="*/ 1669 w 1669"/>
              <a:gd name="T27" fmla="*/ 1187 h 1187"/>
              <a:gd name="T28" fmla="*/ 1298 w 1669"/>
              <a:gd name="T29" fmla="*/ 1187 h 1187"/>
              <a:gd name="T30" fmla="*/ 1298 w 1669"/>
              <a:gd name="T31" fmla="*/ 1187 h 1187"/>
              <a:gd name="T32" fmla="*/ 580 w 1669"/>
              <a:gd name="T33" fmla="*/ 734 h 1187"/>
              <a:gd name="T34" fmla="*/ 662 w 1669"/>
              <a:gd name="T35" fmla="*/ 734 h 1187"/>
              <a:gd name="T36" fmla="*/ 622 w 1669"/>
              <a:gd name="T37" fmla="*/ 637 h 1187"/>
              <a:gd name="T38" fmla="*/ 580 w 1669"/>
              <a:gd name="T39" fmla="*/ 734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69" h="1187">
                <a:moveTo>
                  <a:pt x="791" y="1037"/>
                </a:moveTo>
                <a:lnTo>
                  <a:pt x="455" y="1037"/>
                </a:lnTo>
                <a:lnTo>
                  <a:pt x="388" y="1187"/>
                </a:lnTo>
                <a:lnTo>
                  <a:pt x="0" y="1187"/>
                </a:lnTo>
                <a:lnTo>
                  <a:pt x="587" y="0"/>
                </a:lnTo>
                <a:lnTo>
                  <a:pt x="680" y="0"/>
                </a:lnTo>
                <a:lnTo>
                  <a:pt x="1255" y="1187"/>
                </a:lnTo>
                <a:lnTo>
                  <a:pt x="856" y="1187"/>
                </a:lnTo>
                <a:lnTo>
                  <a:pt x="791" y="1037"/>
                </a:lnTo>
                <a:lnTo>
                  <a:pt x="791" y="1037"/>
                </a:lnTo>
                <a:close/>
                <a:moveTo>
                  <a:pt x="1298" y="1187"/>
                </a:moveTo>
                <a:lnTo>
                  <a:pt x="1298" y="32"/>
                </a:lnTo>
                <a:lnTo>
                  <a:pt x="1669" y="32"/>
                </a:lnTo>
                <a:lnTo>
                  <a:pt x="1669" y="1187"/>
                </a:lnTo>
                <a:lnTo>
                  <a:pt x="1298" y="1187"/>
                </a:lnTo>
                <a:lnTo>
                  <a:pt x="1298" y="1187"/>
                </a:lnTo>
                <a:close/>
                <a:moveTo>
                  <a:pt x="580" y="734"/>
                </a:moveTo>
                <a:lnTo>
                  <a:pt x="662" y="734"/>
                </a:lnTo>
                <a:lnTo>
                  <a:pt x="622" y="637"/>
                </a:lnTo>
                <a:lnTo>
                  <a:pt x="580" y="734"/>
                </a:lnTo>
                <a:close/>
              </a:path>
            </a:pathLst>
          </a:custGeom>
          <a:noFill/>
          <a:ln w="635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cxnSp>
        <p:nvCxnSpPr>
          <p:cNvPr id="10" name="Straight Connector 17"/>
          <p:cNvCxnSpPr/>
          <p:nvPr userDrawn="1"/>
        </p:nvCxnSpPr>
        <p:spPr>
          <a:xfrm>
            <a:off x="239167" y="1512819"/>
            <a:ext cx="402102" cy="0"/>
          </a:xfrm>
          <a:prstGeom prst="line">
            <a:avLst/>
          </a:prstGeom>
          <a:ln w="19050">
            <a:solidFill>
              <a:srgbClr val="007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8"/>
          <p:cNvCxnSpPr/>
          <p:nvPr userDrawn="1"/>
        </p:nvCxnSpPr>
        <p:spPr>
          <a:xfrm>
            <a:off x="239167" y="1592332"/>
            <a:ext cx="201051" cy="0"/>
          </a:xfrm>
          <a:prstGeom prst="line">
            <a:avLst/>
          </a:prstGeom>
          <a:ln w="19050">
            <a:solidFill>
              <a:srgbClr val="007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458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933894"/>
            <a:ext cx="800100" cy="470838"/>
          </a:xfrm>
          <a:prstGeom prst="rect">
            <a:avLst/>
          </a:prstGeom>
          <a:solidFill>
            <a:srgbClr val="E8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17"/>
          <p:cNvCxnSpPr/>
          <p:nvPr userDrawn="1"/>
        </p:nvCxnSpPr>
        <p:spPr>
          <a:xfrm>
            <a:off x="239167" y="1512819"/>
            <a:ext cx="402102" cy="0"/>
          </a:xfrm>
          <a:prstGeom prst="line">
            <a:avLst/>
          </a:prstGeom>
          <a:ln w="19050">
            <a:solidFill>
              <a:srgbClr val="007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8"/>
          <p:cNvCxnSpPr/>
          <p:nvPr userDrawn="1"/>
        </p:nvCxnSpPr>
        <p:spPr>
          <a:xfrm>
            <a:off x="239167" y="1592332"/>
            <a:ext cx="201051" cy="0"/>
          </a:xfrm>
          <a:prstGeom prst="line">
            <a:avLst/>
          </a:prstGeom>
          <a:ln w="19050">
            <a:solidFill>
              <a:srgbClr val="007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203FC171-EE18-8635-D20C-30304C482B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58" y="952631"/>
            <a:ext cx="445746" cy="4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19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53">
            <a:extLst>
              <a:ext uri="{FF2B5EF4-FFF2-40B4-BE49-F238E27FC236}">
                <a16:creationId xmlns:a16="http://schemas.microsoft.com/office/drawing/2014/main" id="{E1853D5C-AE86-BA50-DD4E-30D976698B0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660104" y="1170419"/>
            <a:ext cx="7914233" cy="4517162"/>
          </a:xfrm>
          <a:custGeom>
            <a:avLst/>
            <a:gdLst>
              <a:gd name="T0" fmla="*/ 791 w 1669"/>
              <a:gd name="T1" fmla="*/ 1037 h 1187"/>
              <a:gd name="T2" fmla="*/ 455 w 1669"/>
              <a:gd name="T3" fmla="*/ 1037 h 1187"/>
              <a:gd name="T4" fmla="*/ 388 w 1669"/>
              <a:gd name="T5" fmla="*/ 1187 h 1187"/>
              <a:gd name="T6" fmla="*/ 0 w 1669"/>
              <a:gd name="T7" fmla="*/ 1187 h 1187"/>
              <a:gd name="T8" fmla="*/ 587 w 1669"/>
              <a:gd name="T9" fmla="*/ 0 h 1187"/>
              <a:gd name="T10" fmla="*/ 680 w 1669"/>
              <a:gd name="T11" fmla="*/ 0 h 1187"/>
              <a:gd name="T12" fmla="*/ 1255 w 1669"/>
              <a:gd name="T13" fmla="*/ 1187 h 1187"/>
              <a:gd name="T14" fmla="*/ 856 w 1669"/>
              <a:gd name="T15" fmla="*/ 1187 h 1187"/>
              <a:gd name="T16" fmla="*/ 791 w 1669"/>
              <a:gd name="T17" fmla="*/ 1037 h 1187"/>
              <a:gd name="T18" fmla="*/ 791 w 1669"/>
              <a:gd name="T19" fmla="*/ 1037 h 1187"/>
              <a:gd name="T20" fmla="*/ 1298 w 1669"/>
              <a:gd name="T21" fmla="*/ 1187 h 1187"/>
              <a:gd name="T22" fmla="*/ 1298 w 1669"/>
              <a:gd name="T23" fmla="*/ 32 h 1187"/>
              <a:gd name="T24" fmla="*/ 1669 w 1669"/>
              <a:gd name="T25" fmla="*/ 32 h 1187"/>
              <a:gd name="T26" fmla="*/ 1669 w 1669"/>
              <a:gd name="T27" fmla="*/ 1187 h 1187"/>
              <a:gd name="T28" fmla="*/ 1298 w 1669"/>
              <a:gd name="T29" fmla="*/ 1187 h 1187"/>
              <a:gd name="T30" fmla="*/ 1298 w 1669"/>
              <a:gd name="T31" fmla="*/ 1187 h 1187"/>
              <a:gd name="T32" fmla="*/ 580 w 1669"/>
              <a:gd name="T33" fmla="*/ 734 h 1187"/>
              <a:gd name="T34" fmla="*/ 662 w 1669"/>
              <a:gd name="T35" fmla="*/ 734 h 1187"/>
              <a:gd name="T36" fmla="*/ 622 w 1669"/>
              <a:gd name="T37" fmla="*/ 637 h 1187"/>
              <a:gd name="T38" fmla="*/ 580 w 1669"/>
              <a:gd name="T39" fmla="*/ 734 h 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69" h="1187">
                <a:moveTo>
                  <a:pt x="791" y="1037"/>
                </a:moveTo>
                <a:lnTo>
                  <a:pt x="455" y="1037"/>
                </a:lnTo>
                <a:lnTo>
                  <a:pt x="388" y="1187"/>
                </a:lnTo>
                <a:lnTo>
                  <a:pt x="0" y="1187"/>
                </a:lnTo>
                <a:lnTo>
                  <a:pt x="587" y="0"/>
                </a:lnTo>
                <a:lnTo>
                  <a:pt x="680" y="0"/>
                </a:lnTo>
                <a:lnTo>
                  <a:pt x="1255" y="1187"/>
                </a:lnTo>
                <a:lnTo>
                  <a:pt x="856" y="1187"/>
                </a:lnTo>
                <a:lnTo>
                  <a:pt x="791" y="1037"/>
                </a:lnTo>
                <a:lnTo>
                  <a:pt x="791" y="1037"/>
                </a:lnTo>
                <a:close/>
                <a:moveTo>
                  <a:pt x="1298" y="1187"/>
                </a:moveTo>
                <a:lnTo>
                  <a:pt x="1298" y="32"/>
                </a:lnTo>
                <a:lnTo>
                  <a:pt x="1669" y="32"/>
                </a:lnTo>
                <a:lnTo>
                  <a:pt x="1669" y="1187"/>
                </a:lnTo>
                <a:lnTo>
                  <a:pt x="1298" y="1187"/>
                </a:lnTo>
                <a:lnTo>
                  <a:pt x="1298" y="1187"/>
                </a:lnTo>
                <a:close/>
                <a:moveTo>
                  <a:pt x="580" y="734"/>
                </a:moveTo>
                <a:lnTo>
                  <a:pt x="662" y="734"/>
                </a:lnTo>
                <a:lnTo>
                  <a:pt x="622" y="637"/>
                </a:lnTo>
                <a:lnTo>
                  <a:pt x="580" y="734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 w="635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749A5A88-D269-1DC3-F3A9-4805692D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7565" y="6297734"/>
            <a:ext cx="613012" cy="365125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73D00B4-1667-D33A-D988-0271EE6EF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9578" y="6377247"/>
            <a:ext cx="201429" cy="2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91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形 5">
            <a:extLst>
              <a:ext uri="{FF2B5EF4-FFF2-40B4-BE49-F238E27FC236}">
                <a16:creationId xmlns:a16="http://schemas.microsoft.com/office/drawing/2014/main" id="{9D9207DF-3B40-53FB-F845-B914A8BCCE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2002" y="1461654"/>
            <a:ext cx="4627996" cy="462799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749A5A88-D269-1DC3-F3A9-4805692D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7565" y="6297734"/>
            <a:ext cx="613012" cy="365125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73D00B4-1667-D33A-D988-0271EE6EF7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59578" y="6377247"/>
            <a:ext cx="201429" cy="2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2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29B2C-DB24-4287-95D6-399CB2412983}" type="datetime1">
              <a:rPr lang="en-US" altLang="zh-TW" smtClean="0"/>
              <a:t>11/19/2023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849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292378" y="552894"/>
            <a:ext cx="10061422" cy="1371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92378" y="2191267"/>
            <a:ext cx="10061421" cy="3985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5725" y="6356350"/>
            <a:ext cx="613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73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80" r:id="rId3"/>
    <p:sldLayoutId id="2147483681" r:id="rId4"/>
    <p:sldLayoutId id="2147483677" r:id="rId5"/>
    <p:sldLayoutId id="2147483682" r:id="rId6"/>
    <p:sldLayoutId id="2147483668" r:id="rId7"/>
    <p:sldLayoutId id="214748367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rgbClr val="0072B3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447675" indent="-447675" algn="l" defTabSz="914400" rtl="0" eaLnBrk="1" latinLnBrk="0" hangingPunct="1">
        <a:lnSpc>
          <a:spcPct val="120000"/>
        </a:lnSpc>
        <a:spcBef>
          <a:spcPts val="1000"/>
        </a:spcBef>
        <a:buClr>
          <a:srgbClr val="F52500"/>
        </a:buClr>
        <a:buFont typeface="微軟正黑體" panose="020B0604030504040204" pitchFamily="34" charset="-120"/>
        <a:buChar char="￭"/>
        <a:defRPr sz="2800" kern="12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微軟正黑體" panose="020B0604030504040204" pitchFamily="34" charset="-120"/>
        <a:buChar char="￭"/>
        <a:defRPr sz="2400" kern="12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微軟正黑體" panose="020B0604030504040204" pitchFamily="34" charset="-120"/>
        <a:buChar char="￭"/>
        <a:defRPr sz="2000" kern="12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hyperlink" Target="https://github.com/starrain3/ladder_program_design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3.png"/><Relationship Id="rId7" Type="http://schemas.openxmlformats.org/officeDocument/2006/relationships/image" Target="../media/image300.png"/><Relationship Id="rId12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40.png"/><Relationship Id="rId5" Type="http://schemas.openxmlformats.org/officeDocument/2006/relationships/image" Target="../media/image35.png"/><Relationship Id="rId10" Type="http://schemas.openxmlformats.org/officeDocument/2006/relationships/image" Target="../media/image330.png"/><Relationship Id="rId4" Type="http://schemas.openxmlformats.org/officeDocument/2006/relationships/image" Target="../media/image34.png"/><Relationship Id="rId9" Type="http://schemas.openxmlformats.org/officeDocument/2006/relationships/image" Target="../media/image3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3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ssa.cc.ncku.edu.tw/ladder/get_started/requirement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69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colab.research.google.com/drive/1RoAFHAq8s930PSQXmZd4vFza4qerGNjv?usp=shari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lab.research.google.com/drive/1RoAFHAq8s930PSQXmZd4vFza4qerGNjv?usp=sharing" TargetMode="Externa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eOzynjr-LBT35sq2lTvPGbC4FUssGCgyFti-IOYCG9hjHanQ/viewform" TargetMode="External"/><Relationship Id="rId2" Type="http://schemas.openxmlformats.org/officeDocument/2006/relationships/hyperlink" Target="https://docs.google.com/forms/d/e/1FAIpQLSdIShN55pojxGNndFOfBMdfcwLjcZAc6UtkDhb2RKIEpREr0Q/viewform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svg"/><Relationship Id="rId18" Type="http://schemas.openxmlformats.org/officeDocument/2006/relationships/image" Target="../media/image109.png"/><Relationship Id="rId3" Type="http://schemas.openxmlformats.org/officeDocument/2006/relationships/image" Target="../media/image94.svg"/><Relationship Id="rId21" Type="http://schemas.openxmlformats.org/officeDocument/2006/relationships/image" Target="../media/image112.png"/><Relationship Id="rId7" Type="http://schemas.openxmlformats.org/officeDocument/2006/relationships/image" Target="../media/image98.svg"/><Relationship Id="rId12" Type="http://schemas.openxmlformats.org/officeDocument/2006/relationships/image" Target="../media/image103.png"/><Relationship Id="rId17" Type="http://schemas.openxmlformats.org/officeDocument/2006/relationships/image" Target="../media/image108.svg"/><Relationship Id="rId2" Type="http://schemas.openxmlformats.org/officeDocument/2006/relationships/image" Target="../media/image93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96.svg"/><Relationship Id="rId15" Type="http://schemas.openxmlformats.org/officeDocument/2006/relationships/image" Target="../media/image106.svg"/><Relationship Id="rId23" Type="http://schemas.openxmlformats.org/officeDocument/2006/relationships/image" Target="../media/image113.png"/><Relationship Id="rId10" Type="http://schemas.openxmlformats.org/officeDocument/2006/relationships/image" Target="../media/image101.png"/><Relationship Id="rId19" Type="http://schemas.openxmlformats.org/officeDocument/2006/relationships/image" Target="../media/image110.sv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Relationship Id="rId22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fjxjkLN9ZdmrcUiFEsKUMknMyT4IKAammBf17z_NP46jYHZQ/viewform" TargetMode="External"/><Relationship Id="rId2" Type="http://schemas.openxmlformats.org/officeDocument/2006/relationships/hyperlink" Target="https://docs.google.com/forms/d/e/1FAIpQLSfvxWikhSaaWne5M1PNa3DRoaBEFvIe56sg2bF4RMCc65P0Mw/viewform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26455B-6FBC-90D3-446D-8AB9E80E2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525" y="3498923"/>
            <a:ext cx="10085696" cy="1885905"/>
          </a:xfrm>
        </p:spPr>
        <p:txBody>
          <a:bodyPr/>
          <a:lstStyle/>
          <a:p>
            <a:r>
              <a:rPr lang="en-US" altLang="zh-TW" dirty="0"/>
              <a:t>Deep Learning with Ladder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09A489D-D5AA-93C8-6448-90951BFEDF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2023/11/17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8FC55E-C9C5-D105-1027-9258D38D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720" y="475987"/>
            <a:ext cx="1559337" cy="1559337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9DD2A26F-B4F0-71D9-9EA8-1ECB82F89148}"/>
              </a:ext>
            </a:extLst>
          </p:cNvPr>
          <p:cNvGrpSpPr/>
          <p:nvPr/>
        </p:nvGrpSpPr>
        <p:grpSpPr>
          <a:xfrm>
            <a:off x="6804945" y="653788"/>
            <a:ext cx="1921779" cy="1381536"/>
            <a:chOff x="1031615" y="786127"/>
            <a:chExt cx="3180581" cy="2278832"/>
          </a:xfrm>
        </p:grpSpPr>
        <p:sp>
          <p:nvSpPr>
            <p:cNvPr id="6" name="Freeform 752">
              <a:extLst>
                <a:ext uri="{FF2B5EF4-FFF2-40B4-BE49-F238E27FC236}">
                  <a16:creationId xmlns:a16="http://schemas.microsoft.com/office/drawing/2014/main" id="{1F6E023E-DF54-2054-9546-E33BC5CD8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615" y="786127"/>
              <a:ext cx="3180581" cy="2278832"/>
            </a:xfrm>
            <a:custGeom>
              <a:avLst/>
              <a:gdLst>
                <a:gd name="T0" fmla="*/ 1334 w 1821"/>
                <a:gd name="T1" fmla="*/ 1080 h 1303"/>
                <a:gd name="T2" fmla="*/ 1334 w 1821"/>
                <a:gd name="T3" fmla="*/ 32 h 1303"/>
                <a:gd name="T4" fmla="*/ 1821 w 1821"/>
                <a:gd name="T5" fmla="*/ 32 h 1303"/>
                <a:gd name="T6" fmla="*/ 1821 w 1821"/>
                <a:gd name="T7" fmla="*/ 1303 h 1303"/>
                <a:gd name="T8" fmla="*/ 912 w 1821"/>
                <a:gd name="T9" fmla="*/ 1303 h 1303"/>
                <a:gd name="T10" fmla="*/ 847 w 1821"/>
                <a:gd name="T11" fmla="*/ 1153 h 1303"/>
                <a:gd name="T12" fmla="*/ 587 w 1821"/>
                <a:gd name="T13" fmla="*/ 1153 h 1303"/>
                <a:gd name="T14" fmla="*/ 520 w 1821"/>
                <a:gd name="T15" fmla="*/ 1303 h 1303"/>
                <a:gd name="T16" fmla="*/ 0 w 1821"/>
                <a:gd name="T17" fmla="*/ 1303 h 1303"/>
                <a:gd name="T18" fmla="*/ 645 w 1821"/>
                <a:gd name="T19" fmla="*/ 0 h 1303"/>
                <a:gd name="T20" fmla="*/ 811 w 1821"/>
                <a:gd name="T21" fmla="*/ 0 h 1303"/>
                <a:gd name="T22" fmla="*/ 1334 w 1821"/>
                <a:gd name="T23" fmla="*/ 1080 h 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21" h="1303">
                  <a:moveTo>
                    <a:pt x="1334" y="1080"/>
                  </a:moveTo>
                  <a:lnTo>
                    <a:pt x="1334" y="32"/>
                  </a:lnTo>
                  <a:lnTo>
                    <a:pt x="1821" y="32"/>
                  </a:lnTo>
                  <a:lnTo>
                    <a:pt x="1821" y="1303"/>
                  </a:lnTo>
                  <a:lnTo>
                    <a:pt x="912" y="1303"/>
                  </a:lnTo>
                  <a:lnTo>
                    <a:pt x="847" y="1153"/>
                  </a:lnTo>
                  <a:lnTo>
                    <a:pt x="587" y="1153"/>
                  </a:lnTo>
                  <a:lnTo>
                    <a:pt x="520" y="1303"/>
                  </a:lnTo>
                  <a:lnTo>
                    <a:pt x="0" y="1303"/>
                  </a:lnTo>
                  <a:lnTo>
                    <a:pt x="645" y="0"/>
                  </a:lnTo>
                  <a:lnTo>
                    <a:pt x="811" y="0"/>
                  </a:lnTo>
                  <a:lnTo>
                    <a:pt x="1334" y="1080"/>
                  </a:lnTo>
                  <a:close/>
                </a:path>
              </a:pathLst>
            </a:custGeom>
            <a:solidFill>
              <a:srgbClr val="FFFFFF"/>
            </a:solidFill>
            <a:ln w="4763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" name="Freeform 753">
              <a:extLst>
                <a:ext uri="{FF2B5EF4-FFF2-40B4-BE49-F238E27FC236}">
                  <a16:creationId xmlns:a16="http://schemas.microsoft.com/office/drawing/2014/main" id="{699E3A58-7862-6D21-D9A8-EA6A1B6227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2389" y="883991"/>
              <a:ext cx="2914950" cy="2076116"/>
            </a:xfrm>
            <a:custGeom>
              <a:avLst/>
              <a:gdLst>
                <a:gd name="T0" fmla="*/ 791 w 1669"/>
                <a:gd name="T1" fmla="*/ 1037 h 1187"/>
                <a:gd name="T2" fmla="*/ 455 w 1669"/>
                <a:gd name="T3" fmla="*/ 1037 h 1187"/>
                <a:gd name="T4" fmla="*/ 388 w 1669"/>
                <a:gd name="T5" fmla="*/ 1187 h 1187"/>
                <a:gd name="T6" fmla="*/ 0 w 1669"/>
                <a:gd name="T7" fmla="*/ 1187 h 1187"/>
                <a:gd name="T8" fmla="*/ 587 w 1669"/>
                <a:gd name="T9" fmla="*/ 0 h 1187"/>
                <a:gd name="T10" fmla="*/ 680 w 1669"/>
                <a:gd name="T11" fmla="*/ 0 h 1187"/>
                <a:gd name="T12" fmla="*/ 1255 w 1669"/>
                <a:gd name="T13" fmla="*/ 1187 h 1187"/>
                <a:gd name="T14" fmla="*/ 856 w 1669"/>
                <a:gd name="T15" fmla="*/ 1187 h 1187"/>
                <a:gd name="T16" fmla="*/ 791 w 1669"/>
                <a:gd name="T17" fmla="*/ 1037 h 1187"/>
                <a:gd name="T18" fmla="*/ 791 w 1669"/>
                <a:gd name="T19" fmla="*/ 1037 h 1187"/>
                <a:gd name="T20" fmla="*/ 1298 w 1669"/>
                <a:gd name="T21" fmla="*/ 1187 h 1187"/>
                <a:gd name="T22" fmla="*/ 1298 w 1669"/>
                <a:gd name="T23" fmla="*/ 32 h 1187"/>
                <a:gd name="T24" fmla="*/ 1669 w 1669"/>
                <a:gd name="T25" fmla="*/ 32 h 1187"/>
                <a:gd name="T26" fmla="*/ 1669 w 1669"/>
                <a:gd name="T27" fmla="*/ 1187 h 1187"/>
                <a:gd name="T28" fmla="*/ 1298 w 1669"/>
                <a:gd name="T29" fmla="*/ 1187 h 1187"/>
                <a:gd name="T30" fmla="*/ 1298 w 1669"/>
                <a:gd name="T31" fmla="*/ 1187 h 1187"/>
                <a:gd name="T32" fmla="*/ 580 w 1669"/>
                <a:gd name="T33" fmla="*/ 734 h 1187"/>
                <a:gd name="T34" fmla="*/ 662 w 1669"/>
                <a:gd name="T35" fmla="*/ 734 h 1187"/>
                <a:gd name="T36" fmla="*/ 622 w 1669"/>
                <a:gd name="T37" fmla="*/ 637 h 1187"/>
                <a:gd name="T38" fmla="*/ 580 w 1669"/>
                <a:gd name="T39" fmla="*/ 734 h 1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9" h="1187">
                  <a:moveTo>
                    <a:pt x="791" y="1037"/>
                  </a:moveTo>
                  <a:lnTo>
                    <a:pt x="455" y="1037"/>
                  </a:lnTo>
                  <a:lnTo>
                    <a:pt x="388" y="1187"/>
                  </a:lnTo>
                  <a:lnTo>
                    <a:pt x="0" y="1187"/>
                  </a:lnTo>
                  <a:lnTo>
                    <a:pt x="587" y="0"/>
                  </a:lnTo>
                  <a:lnTo>
                    <a:pt x="680" y="0"/>
                  </a:lnTo>
                  <a:lnTo>
                    <a:pt x="1255" y="1187"/>
                  </a:lnTo>
                  <a:lnTo>
                    <a:pt x="856" y="1187"/>
                  </a:lnTo>
                  <a:lnTo>
                    <a:pt x="791" y="1037"/>
                  </a:lnTo>
                  <a:lnTo>
                    <a:pt x="791" y="1037"/>
                  </a:lnTo>
                  <a:close/>
                  <a:moveTo>
                    <a:pt x="1298" y="1187"/>
                  </a:moveTo>
                  <a:lnTo>
                    <a:pt x="1298" y="32"/>
                  </a:lnTo>
                  <a:lnTo>
                    <a:pt x="1669" y="32"/>
                  </a:lnTo>
                  <a:lnTo>
                    <a:pt x="1669" y="1187"/>
                  </a:lnTo>
                  <a:lnTo>
                    <a:pt x="1298" y="1187"/>
                  </a:lnTo>
                  <a:lnTo>
                    <a:pt x="1298" y="1187"/>
                  </a:lnTo>
                  <a:close/>
                  <a:moveTo>
                    <a:pt x="580" y="734"/>
                  </a:moveTo>
                  <a:lnTo>
                    <a:pt x="662" y="734"/>
                  </a:lnTo>
                  <a:lnTo>
                    <a:pt x="622" y="637"/>
                  </a:lnTo>
                  <a:lnTo>
                    <a:pt x="580" y="734"/>
                  </a:lnTo>
                  <a:close/>
                </a:path>
              </a:pathLst>
            </a:custGeom>
            <a:solidFill>
              <a:srgbClr val="0072B3"/>
            </a:solidFill>
            <a:ln w="4763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sp>
        <p:nvSpPr>
          <p:cNvPr id="8" name="十字形 7">
            <a:extLst>
              <a:ext uri="{FF2B5EF4-FFF2-40B4-BE49-F238E27FC236}">
                <a16:creationId xmlns:a16="http://schemas.microsoft.com/office/drawing/2014/main" id="{354F2190-EF6A-FA26-90A5-FB67602CB1C5}"/>
              </a:ext>
            </a:extLst>
          </p:cNvPr>
          <p:cNvSpPr/>
          <p:nvPr/>
        </p:nvSpPr>
        <p:spPr>
          <a:xfrm rot="2700000">
            <a:off x="5743185" y="1255654"/>
            <a:ext cx="707720" cy="716103"/>
          </a:xfrm>
          <a:prstGeom prst="plus">
            <a:avLst>
              <a:gd name="adj" fmla="val 43590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E853D9B-2A59-25AF-8ED8-D1D29E4BB51E}"/>
              </a:ext>
            </a:extLst>
          </p:cNvPr>
          <p:cNvSpPr txBox="1"/>
          <p:nvPr/>
        </p:nvSpPr>
        <p:spPr>
          <a:xfrm>
            <a:off x="5340131" y="2040230"/>
            <a:ext cx="1511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2023</a:t>
            </a:r>
            <a:endParaRPr lang="zh-TW" altLang="en-US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5445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68E60A2-C921-A150-D07C-6E6CA476E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深度學習的種類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946075-FEBB-6884-B252-F451692F1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圖片 5" descr="一張含有 哺乳動物, 貓, 家貓, 小型到中型大小的貓 的圖片&#10;&#10;自動產生的描述">
            <a:extLst>
              <a:ext uri="{FF2B5EF4-FFF2-40B4-BE49-F238E27FC236}">
                <a16:creationId xmlns:a16="http://schemas.microsoft.com/office/drawing/2014/main" id="{6E5D4AD9-9817-326F-53D7-F178DBFB4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82" y="3373534"/>
            <a:ext cx="1388423" cy="1388423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8BD9E5C3-EE05-1FA1-3B47-E90FC143276F}"/>
              </a:ext>
            </a:extLst>
          </p:cNvPr>
          <p:cNvGrpSpPr/>
          <p:nvPr/>
        </p:nvGrpSpPr>
        <p:grpSpPr>
          <a:xfrm>
            <a:off x="1705025" y="2306754"/>
            <a:ext cx="2031325" cy="723956"/>
            <a:chOff x="2415209" y="2531309"/>
            <a:chExt cx="2031325" cy="723956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D937F3B5-336D-7270-09B9-A2F4796357A4}"/>
                </a:ext>
              </a:extLst>
            </p:cNvPr>
            <p:cNvSpPr txBox="1"/>
            <p:nvPr/>
          </p:nvSpPr>
          <p:spPr>
            <a:xfrm>
              <a:off x="2415209" y="2885933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全部資料都有標籤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664713A4-0CC9-2DB1-5F31-29B8AB7C3086}"/>
                </a:ext>
              </a:extLst>
            </p:cNvPr>
            <p:cNvSpPr txBox="1"/>
            <p:nvPr/>
          </p:nvSpPr>
          <p:spPr>
            <a:xfrm>
              <a:off x="2415209" y="2531309"/>
              <a:ext cx="15703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監督式學習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12" name="圖片 11" descr="一張含有 哺乳動物, 室內, 寵物, 狗 的圖片&#10;&#10;自動產生的描述">
            <a:extLst>
              <a:ext uri="{FF2B5EF4-FFF2-40B4-BE49-F238E27FC236}">
                <a16:creationId xmlns:a16="http://schemas.microsoft.com/office/drawing/2014/main" id="{C3DDF428-7348-A661-A44E-880308482B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95" t="-1" r="20383" b="6087"/>
          <a:stretch/>
        </p:blipFill>
        <p:spPr>
          <a:xfrm>
            <a:off x="785482" y="4943046"/>
            <a:ext cx="1388423" cy="1455863"/>
          </a:xfrm>
          <a:prstGeom prst="rect">
            <a:avLst/>
          </a:prstGeom>
        </p:spPr>
      </p:pic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E479D9C1-FEFE-1F9A-C345-47C05F775A55}"/>
              </a:ext>
            </a:extLst>
          </p:cNvPr>
          <p:cNvSpPr/>
          <p:nvPr/>
        </p:nvSpPr>
        <p:spPr>
          <a:xfrm rot="16200000">
            <a:off x="2685524" y="3751977"/>
            <a:ext cx="375816" cy="6250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4619F02-086B-B5C9-230A-DFBB352C477E}"/>
              </a:ext>
            </a:extLst>
          </p:cNvPr>
          <p:cNvSpPr txBox="1"/>
          <p:nvPr/>
        </p:nvSpPr>
        <p:spPr>
          <a:xfrm>
            <a:off x="3422803" y="3883079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cat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2AB1BF2-C7D5-E78A-BF6E-5FCE4922C96C}"/>
              </a:ext>
            </a:extLst>
          </p:cNvPr>
          <p:cNvSpPr txBox="1"/>
          <p:nvPr/>
        </p:nvSpPr>
        <p:spPr>
          <a:xfrm>
            <a:off x="3422803" y="5486311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dog</a:t>
            </a:r>
            <a:endParaRPr lang="zh-TW" altLang="en-US" dirty="0"/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91CC0AB2-11E2-8F18-E4B2-E46132F6661D}"/>
              </a:ext>
            </a:extLst>
          </p:cNvPr>
          <p:cNvSpPr/>
          <p:nvPr/>
        </p:nvSpPr>
        <p:spPr>
          <a:xfrm rot="16200000">
            <a:off x="2685525" y="5403368"/>
            <a:ext cx="375816" cy="6250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 descr="一張含有 哺乳動物, 貓, 家貓, 小型到中型大小的貓 的圖片&#10;&#10;自動產生的描述">
            <a:extLst>
              <a:ext uri="{FF2B5EF4-FFF2-40B4-BE49-F238E27FC236}">
                <a16:creationId xmlns:a16="http://schemas.microsoft.com/office/drawing/2014/main" id="{1FA3B522-9A32-2124-80C9-49D45BBFB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767" y="3373534"/>
            <a:ext cx="1388423" cy="1388423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8DD1EC01-AFC1-493A-F7B7-3F03B2A3744C}"/>
              </a:ext>
            </a:extLst>
          </p:cNvPr>
          <p:cNvGrpSpPr/>
          <p:nvPr/>
        </p:nvGrpSpPr>
        <p:grpSpPr>
          <a:xfrm>
            <a:off x="5496310" y="2306754"/>
            <a:ext cx="1800493" cy="723956"/>
            <a:chOff x="2415209" y="2531309"/>
            <a:chExt cx="1800493" cy="723956"/>
          </a:xfrm>
        </p:grpSpPr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6C69740A-4CD8-F6B8-6F93-8C73ECA8AA8F}"/>
                </a:ext>
              </a:extLst>
            </p:cNvPr>
            <p:cNvSpPr txBox="1"/>
            <p:nvPr/>
          </p:nvSpPr>
          <p:spPr>
            <a:xfrm>
              <a:off x="2415209" y="2885933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部分資料有標籤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1333A00E-35D5-29B0-CD6A-C9AE37B6D8CC}"/>
                </a:ext>
              </a:extLst>
            </p:cNvPr>
            <p:cNvSpPr txBox="1"/>
            <p:nvPr/>
          </p:nvSpPr>
          <p:spPr>
            <a:xfrm>
              <a:off x="2415209" y="2531309"/>
              <a:ext cx="171777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半監督式學習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21" name="圖片 20" descr="一張含有 哺乳動物, 室內, 寵物, 狗 的圖片&#10;&#10;自動產生的描述">
            <a:extLst>
              <a:ext uri="{FF2B5EF4-FFF2-40B4-BE49-F238E27FC236}">
                <a16:creationId xmlns:a16="http://schemas.microsoft.com/office/drawing/2014/main" id="{BBB623E3-4EBD-F383-D548-01823A53E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95" t="-1" r="20383" b="6087"/>
          <a:stretch/>
        </p:blipFill>
        <p:spPr>
          <a:xfrm>
            <a:off x="4576767" y="4943046"/>
            <a:ext cx="1388423" cy="1455863"/>
          </a:xfrm>
          <a:prstGeom prst="rect">
            <a:avLst/>
          </a:prstGeom>
        </p:spPr>
      </p:pic>
      <p:sp>
        <p:nvSpPr>
          <p:cNvPr id="22" name="箭號: 向下 21">
            <a:extLst>
              <a:ext uri="{FF2B5EF4-FFF2-40B4-BE49-F238E27FC236}">
                <a16:creationId xmlns:a16="http://schemas.microsoft.com/office/drawing/2014/main" id="{EAFECF3A-DF4A-5AB6-71E1-70F2B734B170}"/>
              </a:ext>
            </a:extLst>
          </p:cNvPr>
          <p:cNvSpPr/>
          <p:nvPr/>
        </p:nvSpPr>
        <p:spPr>
          <a:xfrm rot="16200000">
            <a:off x="6476809" y="3751977"/>
            <a:ext cx="375816" cy="6250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0645587-CFE0-EB50-E3DF-E756817AE08A}"/>
              </a:ext>
            </a:extLst>
          </p:cNvPr>
          <p:cNvSpPr txBox="1"/>
          <p:nvPr/>
        </p:nvSpPr>
        <p:spPr>
          <a:xfrm>
            <a:off x="7214088" y="3883079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cat</a:t>
            </a:r>
            <a:endParaRPr lang="zh-TW" altLang="en-US" dirty="0"/>
          </a:p>
        </p:txBody>
      </p:sp>
      <p:sp>
        <p:nvSpPr>
          <p:cNvPr id="25" name="箭號: 向下 24">
            <a:extLst>
              <a:ext uri="{FF2B5EF4-FFF2-40B4-BE49-F238E27FC236}">
                <a16:creationId xmlns:a16="http://schemas.microsoft.com/office/drawing/2014/main" id="{AB1DE003-03E3-CC76-33AB-4217924A0559}"/>
              </a:ext>
            </a:extLst>
          </p:cNvPr>
          <p:cNvSpPr/>
          <p:nvPr/>
        </p:nvSpPr>
        <p:spPr>
          <a:xfrm rot="16200000">
            <a:off x="6476810" y="5403368"/>
            <a:ext cx="375816" cy="6250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形 27" descr="問號 以實心填滿">
            <a:extLst>
              <a:ext uri="{FF2B5EF4-FFF2-40B4-BE49-F238E27FC236}">
                <a16:creationId xmlns:a16="http://schemas.microsoft.com/office/drawing/2014/main" id="{02AB6879-FAAE-A015-3019-1F6472310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4554" y="5445578"/>
            <a:ext cx="645109" cy="645109"/>
          </a:xfrm>
          <a:prstGeom prst="rect">
            <a:avLst/>
          </a:prstGeom>
        </p:spPr>
      </p:pic>
      <p:pic>
        <p:nvPicPr>
          <p:cNvPr id="29" name="圖片 28" descr="一張含有 哺乳動物, 貓, 家貓, 小型到中型大小的貓 的圖片&#10;&#10;自動產生的描述">
            <a:extLst>
              <a:ext uri="{FF2B5EF4-FFF2-40B4-BE49-F238E27FC236}">
                <a16:creationId xmlns:a16="http://schemas.microsoft.com/office/drawing/2014/main" id="{2A9F4DDC-22EB-20FC-26FB-CB81D0738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052" y="3373534"/>
            <a:ext cx="1388423" cy="1388423"/>
          </a:xfrm>
          <a:prstGeom prst="rect">
            <a:avLst/>
          </a:prstGeom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74B10819-F6E9-0B6A-752C-69AA85350E71}"/>
              </a:ext>
            </a:extLst>
          </p:cNvPr>
          <p:cNvGrpSpPr/>
          <p:nvPr/>
        </p:nvGrpSpPr>
        <p:grpSpPr>
          <a:xfrm>
            <a:off x="9287595" y="2306754"/>
            <a:ext cx="2262158" cy="723956"/>
            <a:chOff x="2415209" y="2531309"/>
            <a:chExt cx="2262158" cy="723956"/>
          </a:xfrm>
        </p:grpSpPr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FB45345E-420D-B700-1505-796C16F438A8}"/>
                </a:ext>
              </a:extLst>
            </p:cNvPr>
            <p:cNvSpPr txBox="1"/>
            <p:nvPr/>
          </p:nvSpPr>
          <p:spPr>
            <a:xfrm>
              <a:off x="2415209" y="2885933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所有資料都沒有標籤</a:t>
              </a: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56959BC0-A549-50D2-FD16-C7C3B2B8AA86}"/>
                </a:ext>
              </a:extLst>
            </p:cNvPr>
            <p:cNvSpPr txBox="1"/>
            <p:nvPr/>
          </p:nvSpPr>
          <p:spPr>
            <a:xfrm>
              <a:off x="2415209" y="2531309"/>
              <a:ext cx="171777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非監督式學習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3" name="圖片 32" descr="一張含有 哺乳動物, 室內, 寵物, 狗 的圖片&#10;&#10;自動產生的描述">
            <a:extLst>
              <a:ext uri="{FF2B5EF4-FFF2-40B4-BE49-F238E27FC236}">
                <a16:creationId xmlns:a16="http://schemas.microsoft.com/office/drawing/2014/main" id="{C8F978C2-4641-7DCF-DE75-50B633F436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95" t="-1" r="20383" b="6087"/>
          <a:stretch/>
        </p:blipFill>
        <p:spPr>
          <a:xfrm>
            <a:off x="8368052" y="4943046"/>
            <a:ext cx="1388423" cy="1455863"/>
          </a:xfrm>
          <a:prstGeom prst="rect">
            <a:avLst/>
          </a:prstGeom>
        </p:spPr>
      </p:pic>
      <p:sp>
        <p:nvSpPr>
          <p:cNvPr id="34" name="箭號: 向下 33">
            <a:extLst>
              <a:ext uri="{FF2B5EF4-FFF2-40B4-BE49-F238E27FC236}">
                <a16:creationId xmlns:a16="http://schemas.microsoft.com/office/drawing/2014/main" id="{31B2522F-587F-AFBD-6835-3EEC1702BDC4}"/>
              </a:ext>
            </a:extLst>
          </p:cNvPr>
          <p:cNvSpPr/>
          <p:nvPr/>
        </p:nvSpPr>
        <p:spPr>
          <a:xfrm rot="16200000">
            <a:off x="10268094" y="3751977"/>
            <a:ext cx="375816" cy="6250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下 35">
            <a:extLst>
              <a:ext uri="{FF2B5EF4-FFF2-40B4-BE49-F238E27FC236}">
                <a16:creationId xmlns:a16="http://schemas.microsoft.com/office/drawing/2014/main" id="{54D483DB-0559-4356-1C06-F06169416D51}"/>
              </a:ext>
            </a:extLst>
          </p:cNvPr>
          <p:cNvSpPr/>
          <p:nvPr/>
        </p:nvSpPr>
        <p:spPr>
          <a:xfrm rot="16200000">
            <a:off x="10268095" y="5403368"/>
            <a:ext cx="375816" cy="6250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形 36" descr="問號 以實心填滿">
            <a:extLst>
              <a:ext uri="{FF2B5EF4-FFF2-40B4-BE49-F238E27FC236}">
                <a16:creationId xmlns:a16="http://schemas.microsoft.com/office/drawing/2014/main" id="{065B6432-DF30-F163-B5B9-4DB944ACD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5839" y="5445578"/>
            <a:ext cx="645109" cy="645109"/>
          </a:xfrm>
          <a:prstGeom prst="rect">
            <a:avLst/>
          </a:prstGeom>
        </p:spPr>
      </p:pic>
      <p:pic>
        <p:nvPicPr>
          <p:cNvPr id="38" name="圖形 37" descr="問號 以實心填滿">
            <a:extLst>
              <a:ext uri="{FF2B5EF4-FFF2-40B4-BE49-F238E27FC236}">
                <a16:creationId xmlns:a16="http://schemas.microsoft.com/office/drawing/2014/main" id="{50F517A4-7B45-94D0-8D01-1419160CE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5839" y="3741947"/>
            <a:ext cx="645109" cy="645109"/>
          </a:xfrm>
          <a:prstGeom prst="rect">
            <a:avLst/>
          </a:prstGeom>
        </p:spPr>
      </p:pic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146076FE-732A-9853-38EB-CA4D2F9E1122}"/>
              </a:ext>
            </a:extLst>
          </p:cNvPr>
          <p:cNvCxnSpPr/>
          <p:nvPr/>
        </p:nvCxnSpPr>
        <p:spPr>
          <a:xfrm>
            <a:off x="7991061" y="1924606"/>
            <a:ext cx="0" cy="493339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B07CB6B0-6065-1D3F-D422-D74242D981B6}"/>
              </a:ext>
            </a:extLst>
          </p:cNvPr>
          <p:cNvCxnSpPr/>
          <p:nvPr/>
        </p:nvCxnSpPr>
        <p:spPr>
          <a:xfrm>
            <a:off x="4247321" y="1924606"/>
            <a:ext cx="0" cy="493339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24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 animBg="1"/>
      <p:bldP spid="34" grpId="0" animBg="1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B72015C-259E-F298-4568-BCDE11998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深度學習技術開箱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9FC086A-01A5-C850-C06D-B396D702C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類神經網路知識介紹</a:t>
            </a:r>
          </a:p>
          <a:p>
            <a:pPr algn="ctr"/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A47B09-8D94-9565-8606-71D79D193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600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1209190-5E62-852C-9A3A-513C8BEF7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類神經網路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4970E1-4616-CD21-A719-77373FAB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Google Shape;1022;p32">
            <a:extLst>
              <a:ext uri="{FF2B5EF4-FFF2-40B4-BE49-F238E27FC236}">
                <a16:creationId xmlns:a16="http://schemas.microsoft.com/office/drawing/2014/main" id="{F47B5057-263B-C93A-4130-0B2E78E6736E}"/>
              </a:ext>
            </a:extLst>
          </p:cNvPr>
          <p:cNvSpPr txBox="1"/>
          <p:nvPr/>
        </p:nvSpPr>
        <p:spPr>
          <a:xfrm>
            <a:off x="5780765" y="6146981"/>
            <a:ext cx="11900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267" kern="0" dirty="0">
                <a:solidFill>
                  <a:srgbClr val="FFFFFF"/>
                </a:solidFill>
                <a:cs typeface="+mn-ea"/>
                <a:sym typeface="+mn-lt"/>
              </a:rPr>
              <a:t>Mars</a:t>
            </a:r>
            <a:endParaRPr sz="2267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8" name="25">
            <a:extLst>
              <a:ext uri="{FF2B5EF4-FFF2-40B4-BE49-F238E27FC236}">
                <a16:creationId xmlns:a16="http://schemas.microsoft.com/office/drawing/2014/main" id="{6BEDDBAF-5611-DD6A-1272-DB27094B5C2E}"/>
              </a:ext>
            </a:extLst>
          </p:cNvPr>
          <p:cNvGrpSpPr/>
          <p:nvPr/>
        </p:nvGrpSpPr>
        <p:grpSpPr>
          <a:xfrm>
            <a:off x="1292378" y="2371327"/>
            <a:ext cx="4009825" cy="688672"/>
            <a:chOff x="2031191" y="1301676"/>
            <a:chExt cx="3059556" cy="688672"/>
          </a:xfrm>
        </p:grpSpPr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F5A299DE-20AB-DC13-5CD4-4704020EC050}"/>
                </a:ext>
              </a:extLst>
            </p:cNvPr>
            <p:cNvSpPr txBox="1"/>
            <p:nvPr/>
          </p:nvSpPr>
          <p:spPr>
            <a:xfrm>
              <a:off x="2031191" y="1301676"/>
              <a:ext cx="255577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甚麼是類神經網路</a:t>
              </a:r>
              <a:r>
                <a:rPr lang="en-US" altLang="zh-TW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?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5D3189FF-EA60-EEA7-EE1D-043B09FF871F}"/>
                </a:ext>
              </a:extLst>
            </p:cNvPr>
            <p:cNvSpPr txBox="1"/>
            <p:nvPr/>
          </p:nvSpPr>
          <p:spPr>
            <a:xfrm>
              <a:off x="2031191" y="1621016"/>
              <a:ext cx="30595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是一種模仿大腦運作的機器學習方式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!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cs typeface="+mn-ea"/>
                <a:sym typeface="+mn-lt"/>
              </a:endParaRPr>
            </a:p>
          </p:txBody>
        </p:sp>
      </p:grpSp>
      <p:graphicFrame>
        <p:nvGraphicFramePr>
          <p:cNvPr id="11" name="表格 7">
            <a:extLst>
              <a:ext uri="{FF2B5EF4-FFF2-40B4-BE49-F238E27FC236}">
                <a16:creationId xmlns:a16="http://schemas.microsoft.com/office/drawing/2014/main" id="{5045C254-C4A9-6A30-CD48-00B89EF0E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105976"/>
              </p:ext>
            </p:extLst>
          </p:nvPr>
        </p:nvGraphicFramePr>
        <p:xfrm>
          <a:off x="392232" y="4197030"/>
          <a:ext cx="5388534" cy="17807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3849">
                  <a:extLst>
                    <a:ext uri="{9D8B030D-6E8A-4147-A177-3AD203B41FA5}">
                      <a16:colId xmlns:a16="http://schemas.microsoft.com/office/drawing/2014/main" val="3304069791"/>
                    </a:ext>
                  </a:extLst>
                </a:gridCol>
                <a:gridCol w="1785279">
                  <a:extLst>
                    <a:ext uri="{9D8B030D-6E8A-4147-A177-3AD203B41FA5}">
                      <a16:colId xmlns:a16="http://schemas.microsoft.com/office/drawing/2014/main" val="3869604295"/>
                    </a:ext>
                  </a:extLst>
                </a:gridCol>
                <a:gridCol w="1569406">
                  <a:extLst>
                    <a:ext uri="{9D8B030D-6E8A-4147-A177-3AD203B41FA5}">
                      <a16:colId xmlns:a16="http://schemas.microsoft.com/office/drawing/2014/main" val="2248110116"/>
                    </a:ext>
                  </a:extLst>
                </a:gridCol>
              </a:tblGrid>
              <a:tr h="353754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神經元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97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類神經網路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97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符號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067356"/>
                  </a:ext>
                </a:extLst>
              </a:tr>
              <a:tr h="353754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神經母細胞</a:t>
                      </a:r>
                      <a:r>
                        <a:rPr lang="en-US" altLang="zh-TW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(Soma)</a:t>
                      </a:r>
                      <a:endParaRPr lang="zh-TW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神經元</a:t>
                      </a:r>
                      <a:r>
                        <a:rPr lang="en-US" altLang="zh-TW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(Neuron)</a:t>
                      </a:r>
                      <a:endParaRPr lang="zh-TW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205733"/>
                  </a:ext>
                </a:extLst>
              </a:tr>
              <a:tr h="353754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樹突</a:t>
                      </a:r>
                      <a:r>
                        <a:rPr lang="en-US" altLang="zh-TW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(Dendrite)</a:t>
                      </a:r>
                      <a:endParaRPr lang="zh-TW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輸入</a:t>
                      </a:r>
                      <a:r>
                        <a:rPr lang="en-US" altLang="zh-TW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(Input)</a:t>
                      </a:r>
                      <a:endParaRPr lang="zh-TW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i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x</a:t>
                      </a:r>
                      <a:r>
                        <a:rPr lang="en-US" altLang="zh-TW" sz="1600" i="0" baseline="-25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r>
                        <a:rPr lang="en-US" altLang="zh-TW" sz="1600" i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, x</a:t>
                      </a:r>
                      <a:r>
                        <a:rPr lang="en-US" altLang="zh-TW" sz="1600" i="0" baseline="-25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r>
                        <a:rPr lang="en-US" altLang="zh-TW" sz="1600" i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,…, x</a:t>
                      </a:r>
                      <a:r>
                        <a:rPr lang="en-US" altLang="zh-TW" sz="1600" i="0" baseline="-25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</a:t>
                      </a:r>
                      <a:endParaRPr lang="zh-TW" altLang="en-US" sz="1600" i="0" baseline="-25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004132"/>
                  </a:ext>
                </a:extLst>
              </a:tr>
              <a:tr h="353754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軸突</a:t>
                      </a:r>
                      <a:r>
                        <a:rPr lang="en-US" altLang="zh-TW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(Axon)</a:t>
                      </a:r>
                      <a:endParaRPr lang="zh-TW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權重</a:t>
                      </a:r>
                      <a:r>
                        <a:rPr lang="en-US" altLang="zh-TW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(Weight)</a:t>
                      </a:r>
                      <a:endParaRPr lang="zh-TW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w</a:t>
                      </a:r>
                      <a:r>
                        <a:rPr lang="en-US" altLang="zh-TW" sz="1600" i="0" baseline="-25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r>
                        <a:rPr lang="en-US" altLang="zh-TW" sz="1600" i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, w</a:t>
                      </a:r>
                      <a:r>
                        <a:rPr lang="en-US" altLang="zh-TW" sz="1600" i="0" baseline="-25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r>
                        <a:rPr lang="en-US" altLang="zh-TW" sz="1600" i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,…, w</a:t>
                      </a:r>
                      <a:r>
                        <a:rPr lang="en-US" altLang="zh-TW" sz="1600" i="0" baseline="-25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</a:t>
                      </a:r>
                      <a:endParaRPr lang="zh-TW" altLang="en-US" sz="1600" i="0" baseline="-25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6587515"/>
                  </a:ext>
                </a:extLst>
              </a:tr>
              <a:tr h="353754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突觸</a:t>
                      </a:r>
                      <a:r>
                        <a:rPr lang="en-US" altLang="zh-TW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(Synapse)</a:t>
                      </a:r>
                      <a:endParaRPr lang="zh-TW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輸出</a:t>
                      </a:r>
                      <a:r>
                        <a:rPr lang="en-US" altLang="zh-TW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(Output)</a:t>
                      </a:r>
                      <a:endParaRPr lang="zh-TW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y (y</a:t>
                      </a:r>
                      <a:r>
                        <a:rPr lang="en-US" altLang="zh-TW" sz="1600" i="0" baseline="-25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r>
                        <a:rPr lang="en-US" altLang="zh-TW" sz="1600" i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, y</a:t>
                      </a:r>
                      <a:r>
                        <a:rPr lang="en-US" altLang="zh-TW" sz="1600" i="0" baseline="-25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r>
                        <a:rPr lang="en-US" altLang="zh-TW" sz="1600" i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,…, y</a:t>
                      </a:r>
                      <a:r>
                        <a:rPr lang="en-US" altLang="zh-TW" sz="1600" i="0" baseline="-25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</a:t>
                      </a:r>
                      <a:r>
                        <a:rPr lang="en-US" altLang="zh-TW" sz="1600" i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)</a:t>
                      </a:r>
                      <a:endParaRPr lang="zh-TW" altLang="en-US" sz="1600" i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3C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2796333"/>
                  </a:ext>
                </a:extLst>
              </a:tr>
            </a:tbl>
          </a:graphicData>
        </a:graphic>
      </p:graphicFrame>
      <p:grpSp>
        <p:nvGrpSpPr>
          <p:cNvPr id="2" name="群組 1">
            <a:extLst>
              <a:ext uri="{FF2B5EF4-FFF2-40B4-BE49-F238E27FC236}">
                <a16:creationId xmlns:a16="http://schemas.microsoft.com/office/drawing/2014/main" id="{0731008A-9472-2AB8-1312-05B0006AB0E1}"/>
              </a:ext>
            </a:extLst>
          </p:cNvPr>
          <p:cNvGrpSpPr/>
          <p:nvPr/>
        </p:nvGrpSpPr>
        <p:grpSpPr>
          <a:xfrm>
            <a:off x="6889799" y="1655234"/>
            <a:ext cx="3466229" cy="1922179"/>
            <a:chOff x="6573382" y="1120871"/>
            <a:chExt cx="3879588" cy="2385850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615DB3E6-5006-425F-6532-5DC2FF0999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7257"/>
            <a:stretch/>
          </p:blipFill>
          <p:spPr>
            <a:xfrm>
              <a:off x="6573382" y="1584509"/>
              <a:ext cx="3879588" cy="1922212"/>
            </a:xfrm>
            <a:prstGeom prst="rect">
              <a:avLst/>
            </a:prstGeom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5050A236-620F-20B7-F20A-2C6E39B91918}"/>
                </a:ext>
              </a:extLst>
            </p:cNvPr>
            <p:cNvSpPr txBox="1"/>
            <p:nvPr/>
          </p:nvSpPr>
          <p:spPr>
            <a:xfrm>
              <a:off x="6731366" y="1120871"/>
              <a:ext cx="811893" cy="458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樹突</a:t>
              </a:r>
              <a:endParaRPr lang="zh-TW" altLang="en-US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52C92469-5508-605F-716C-6C70B4742391}"/>
                </a:ext>
              </a:extLst>
            </p:cNvPr>
            <p:cNvSpPr txBox="1"/>
            <p:nvPr/>
          </p:nvSpPr>
          <p:spPr>
            <a:xfrm>
              <a:off x="8250980" y="2324153"/>
              <a:ext cx="856089" cy="458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軸突</a:t>
              </a:r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88B6874B-EA34-187E-C011-4D57C399438F}"/>
                </a:ext>
              </a:extLst>
            </p:cNvPr>
            <p:cNvSpPr txBox="1"/>
            <p:nvPr/>
          </p:nvSpPr>
          <p:spPr>
            <a:xfrm>
              <a:off x="9500879" y="1244562"/>
              <a:ext cx="811893" cy="458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突觸</a:t>
              </a:r>
              <a:endParaRPr lang="zh-TW" altLang="en-US" dirty="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93964666-5558-AA32-27CD-90DD952ACD47}"/>
              </a:ext>
            </a:extLst>
          </p:cNvPr>
          <p:cNvSpPr/>
          <p:nvPr/>
        </p:nvSpPr>
        <p:spPr>
          <a:xfrm>
            <a:off x="2376892" y="4190767"/>
            <a:ext cx="5540165" cy="220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3EF65183-BD03-FB7E-FE00-F00559B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560" y="3662001"/>
            <a:ext cx="5133782" cy="286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7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44A830-E95D-531D-B8EA-CEE94A3C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卷積層 </a:t>
            </a:r>
            <a:r>
              <a:rPr lang="en-US" altLang="zh-TW" dirty="0"/>
              <a:t>(Convolution Layer)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FD421EE-E99E-6C82-1418-369FA1901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260" name="群組 259">
            <a:extLst>
              <a:ext uri="{FF2B5EF4-FFF2-40B4-BE49-F238E27FC236}">
                <a16:creationId xmlns:a16="http://schemas.microsoft.com/office/drawing/2014/main" id="{0CB1E31A-5072-C82E-D89C-41C7EA89C2E8}"/>
              </a:ext>
            </a:extLst>
          </p:cNvPr>
          <p:cNvGrpSpPr/>
          <p:nvPr/>
        </p:nvGrpSpPr>
        <p:grpSpPr>
          <a:xfrm>
            <a:off x="1384562" y="1946132"/>
            <a:ext cx="4112908" cy="1708255"/>
            <a:chOff x="1047855" y="2180446"/>
            <a:chExt cx="3349577" cy="1708255"/>
          </a:xfrm>
        </p:grpSpPr>
        <p:grpSp>
          <p:nvGrpSpPr>
            <p:cNvPr id="261" name="25">
              <a:extLst>
                <a:ext uri="{FF2B5EF4-FFF2-40B4-BE49-F238E27FC236}">
                  <a16:creationId xmlns:a16="http://schemas.microsoft.com/office/drawing/2014/main" id="{47BB73B6-7EAF-6945-A62C-D1D6154BFE3D}"/>
                </a:ext>
              </a:extLst>
            </p:cNvPr>
            <p:cNvGrpSpPr/>
            <p:nvPr/>
          </p:nvGrpSpPr>
          <p:grpSpPr>
            <a:xfrm>
              <a:off x="1047855" y="2180446"/>
              <a:ext cx="3349577" cy="1121739"/>
              <a:chOff x="2031191" y="1301676"/>
              <a:chExt cx="2555777" cy="1121739"/>
            </a:xfrm>
          </p:grpSpPr>
          <p:sp>
            <p:nvSpPr>
              <p:cNvPr id="263" name="TextBox 13">
                <a:extLst>
                  <a:ext uri="{FF2B5EF4-FFF2-40B4-BE49-F238E27FC236}">
                    <a16:creationId xmlns:a16="http://schemas.microsoft.com/office/drawing/2014/main" id="{F42301C2-FFEE-6A76-7E7B-2950DDB3157A}"/>
                  </a:ext>
                </a:extLst>
              </p:cNvPr>
              <p:cNvSpPr txBox="1"/>
              <p:nvPr/>
            </p:nvSpPr>
            <p:spPr>
              <a:xfrm>
                <a:off x="2031191" y="1301676"/>
                <a:ext cx="2555777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zh-TW" altLang="en-US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/>
                    <a:ea typeface="微软雅黑"/>
                    <a:cs typeface="+mn-ea"/>
                    <a:sym typeface="+mn-lt"/>
                  </a:rPr>
                  <a:t>卷積層用在哪裡</a:t>
                </a:r>
                <a:r>
                  <a:rPr lang="en-US" altLang="zh-TW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/>
                    <a:ea typeface="微软雅黑"/>
                    <a:cs typeface="+mn-ea"/>
                    <a:sym typeface="+mn-lt"/>
                  </a:rPr>
                  <a:t>?</a:t>
                </a:r>
                <a:endPara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cs typeface="+mn-ea"/>
                  <a:sym typeface="+mn-lt"/>
                </a:endParaRPr>
              </a:p>
            </p:txBody>
          </p:sp>
          <p:sp>
            <p:nvSpPr>
              <p:cNvPr id="264" name="TextBox 14">
                <a:extLst>
                  <a:ext uri="{FF2B5EF4-FFF2-40B4-BE49-F238E27FC236}">
                    <a16:creationId xmlns:a16="http://schemas.microsoft.com/office/drawing/2014/main" id="{35145088-1DF0-4F8D-BD5A-28AE630A9265}"/>
                  </a:ext>
                </a:extLst>
              </p:cNvPr>
              <p:cNvSpPr txBox="1"/>
              <p:nvPr/>
            </p:nvSpPr>
            <p:spPr>
              <a:xfrm>
                <a:off x="2031192" y="1621016"/>
                <a:ext cx="2555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/>
                    <a:ea typeface="微软雅黑"/>
                    <a:cs typeface="+mn-ea"/>
                    <a:sym typeface="+mn-lt"/>
                  </a:rPr>
                  <a:t>可以從圖片擷取各種不同的特徵</a:t>
                </a:r>
                <a:endPara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cs typeface="+mn-ea"/>
                  <a:sym typeface="+mn-lt"/>
                </a:endParaRPr>
              </a:p>
            </p:txBody>
          </p:sp>
          <p:sp>
            <p:nvSpPr>
              <p:cNvPr id="265" name="TextBox 13">
                <a:extLst>
                  <a:ext uri="{FF2B5EF4-FFF2-40B4-BE49-F238E27FC236}">
                    <a16:creationId xmlns:a16="http://schemas.microsoft.com/office/drawing/2014/main" id="{78F759A1-3A3D-25EC-EB69-2F5D6998081A}"/>
                  </a:ext>
                </a:extLst>
              </p:cNvPr>
              <p:cNvSpPr txBox="1"/>
              <p:nvPr/>
            </p:nvSpPr>
            <p:spPr>
              <a:xfrm>
                <a:off x="2031191" y="2023305"/>
                <a:ext cx="2555777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zh-TW" altLang="en-US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/>
                    <a:ea typeface="微软雅黑"/>
                    <a:cs typeface="+mn-ea"/>
                    <a:sym typeface="+mn-lt"/>
                  </a:rPr>
                  <a:t>卷積層要學習甚麼</a:t>
                </a:r>
                <a:r>
                  <a:rPr lang="en-US" altLang="zh-TW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/>
                    <a:ea typeface="微软雅黑"/>
                    <a:cs typeface="+mn-ea"/>
                    <a:sym typeface="+mn-lt"/>
                  </a:rPr>
                  <a:t>?</a:t>
                </a:r>
                <a:endPara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262" name="TextBox 14">
              <a:extLst>
                <a:ext uri="{FF2B5EF4-FFF2-40B4-BE49-F238E27FC236}">
                  <a16:creationId xmlns:a16="http://schemas.microsoft.com/office/drawing/2014/main" id="{8F6CDECE-28FE-5024-3675-F242CF69A059}"/>
                </a:ext>
              </a:extLst>
            </p:cNvPr>
            <p:cNvSpPr txBox="1"/>
            <p:nvPr/>
          </p:nvSpPr>
          <p:spPr>
            <a:xfrm>
              <a:off x="1047856" y="3242370"/>
              <a:ext cx="33495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每一組</a:t>
              </a:r>
              <a:r>
                <a:rPr lang="en-US" altLang="zh-TW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Filter</a:t>
              </a:r>
              <a:r>
                <a:rPr lang="zh-TW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內的數字</a:t>
              </a:r>
              <a:r>
                <a:rPr lang="en-US" altLang="zh-TW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(</a:t>
              </a:r>
              <a:r>
                <a:rPr lang="zh-TW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網路中的權重</a:t>
              </a:r>
              <a:r>
                <a:rPr lang="en-US" altLang="zh-TW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)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cs typeface="+mn-ea"/>
                <a:sym typeface="+mn-lt"/>
              </a:endParaRPr>
            </a:p>
          </p:txBody>
        </p:sp>
      </p:grpSp>
      <p:graphicFrame>
        <p:nvGraphicFramePr>
          <p:cNvPr id="266" name="表格 9">
            <a:extLst>
              <a:ext uri="{FF2B5EF4-FFF2-40B4-BE49-F238E27FC236}">
                <a16:creationId xmlns:a16="http://schemas.microsoft.com/office/drawing/2014/main" id="{31119673-D148-F47B-6DF6-42B97C1C1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990769"/>
              </p:ext>
            </p:extLst>
          </p:nvPr>
        </p:nvGraphicFramePr>
        <p:xfrm>
          <a:off x="5943112" y="1905384"/>
          <a:ext cx="4652820" cy="1676400"/>
        </p:xfrm>
        <a:graphic>
          <a:graphicData uri="http://schemas.openxmlformats.org/drawingml/2006/table">
            <a:tbl>
              <a:tblPr firstRow="1" bandRow="1"/>
              <a:tblGrid>
                <a:gridCol w="2089940">
                  <a:extLst>
                    <a:ext uri="{9D8B030D-6E8A-4147-A177-3AD203B41FA5}">
                      <a16:colId xmlns:a16="http://schemas.microsoft.com/office/drawing/2014/main" val="3868349839"/>
                    </a:ext>
                  </a:extLst>
                </a:gridCol>
                <a:gridCol w="2562880">
                  <a:extLst>
                    <a:ext uri="{9D8B030D-6E8A-4147-A177-3AD203B41FA5}">
                      <a16:colId xmlns:a16="http://schemas.microsoft.com/office/drawing/2014/main" val="4273341776"/>
                    </a:ext>
                  </a:extLst>
                </a:gridCol>
              </a:tblGrid>
              <a:tr h="244293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/>
                        <a:t>卷積計算</a:t>
                      </a:r>
                      <a:r>
                        <a:rPr lang="en-US" altLang="zh-TW" sz="1400" dirty="0"/>
                        <a:t>(Convolution)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97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433895"/>
                  </a:ext>
                </a:extLst>
              </a:tr>
              <a:tr h="2289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TW" sz="1200" b="1" dirty="0"/>
                        <a:t>Input</a:t>
                      </a:r>
                      <a:r>
                        <a:rPr lang="zh-TW" altLang="en-US" sz="1200" b="1" dirty="0"/>
                        <a:t> </a:t>
                      </a:r>
                      <a:r>
                        <a:rPr lang="en-US" altLang="zh-TW" sz="1200" b="1" dirty="0"/>
                        <a:t>(or Feature map)</a:t>
                      </a:r>
                      <a:endParaRPr lang="zh-TW" altLang="en-US" sz="1200" b="1" dirty="0"/>
                    </a:p>
                  </a:txBody>
                  <a:tcPr anchor="ctr">
                    <a:lnL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zh-TW" altLang="en-US" sz="1200" b="1" dirty="0"/>
                        <a:t>輸入的圖</a:t>
                      </a:r>
                      <a:r>
                        <a:rPr lang="en-US" altLang="zh-TW" sz="1200" b="1" dirty="0"/>
                        <a:t>/</a:t>
                      </a:r>
                      <a:r>
                        <a:rPr lang="zh-TW" altLang="en-US" sz="1200" b="1" dirty="0"/>
                        <a:t>特徵圖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655955"/>
                  </a:ext>
                </a:extLst>
              </a:tr>
              <a:tr h="2252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TW" sz="1200" b="1" dirty="0"/>
                        <a:t>Filter (Kernel Map)</a:t>
                      </a:r>
                      <a:endParaRPr lang="zh-TW" altLang="en-US" sz="1200" b="1" dirty="0"/>
                    </a:p>
                  </a:txBody>
                  <a:tcPr anchor="ctr">
                    <a:lnL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zh-TW" altLang="en-US" sz="1200" b="1" dirty="0"/>
                        <a:t>加權的濾波矩陣，目的是擷取特徵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979798"/>
                  </a:ext>
                </a:extLst>
              </a:tr>
              <a:tr h="2252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TW" sz="1200" b="1" dirty="0"/>
                        <a:t>Stride</a:t>
                      </a:r>
                      <a:endParaRPr lang="zh-TW" altLang="en-US" sz="1200" b="1" dirty="0"/>
                    </a:p>
                  </a:txBody>
                  <a:tcPr anchor="ctr">
                    <a:lnL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TW" sz="1200" b="1" dirty="0"/>
                        <a:t>Filter</a:t>
                      </a:r>
                      <a:r>
                        <a:rPr lang="zh-TW" altLang="en-US" sz="1200" b="1" dirty="0"/>
                        <a:t>移動的步伐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8438360"/>
                  </a:ext>
                </a:extLst>
              </a:tr>
              <a:tr h="2252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TW" sz="1200" b="1" dirty="0"/>
                        <a:t>Padding</a:t>
                      </a:r>
                      <a:endParaRPr lang="zh-TW" altLang="en-US" sz="1200" b="1" dirty="0"/>
                    </a:p>
                  </a:txBody>
                  <a:tcPr anchor="ctr">
                    <a:lnL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zh-TW" altLang="en-US" sz="1200" b="1" dirty="0"/>
                        <a:t>圖形外圍填充 </a:t>
                      </a:r>
                      <a:r>
                        <a:rPr lang="en-US" altLang="zh-TW" sz="1200" b="1" dirty="0"/>
                        <a:t>(VALID / SAME)</a:t>
                      </a:r>
                      <a:endParaRPr lang="zh-TW" altLang="en-US" sz="1200" b="1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709281"/>
                  </a:ext>
                </a:extLst>
              </a:tr>
              <a:tr h="2252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TW" sz="1200" b="1" dirty="0"/>
                        <a:t>Output (or Feature map)</a:t>
                      </a:r>
                      <a:endParaRPr lang="zh-TW" altLang="en-US" sz="1200" b="1" dirty="0"/>
                    </a:p>
                  </a:txBody>
                  <a:tcPr anchor="ctr">
                    <a:lnL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zh-TW" altLang="en-US" sz="1200" b="1" dirty="0"/>
                        <a:t>輸出的圖</a:t>
                      </a:r>
                      <a:r>
                        <a:rPr lang="en-US" altLang="zh-TW" sz="1200" b="1" dirty="0"/>
                        <a:t>/</a:t>
                      </a:r>
                      <a:r>
                        <a:rPr lang="zh-TW" altLang="en-US" sz="1200" b="1" dirty="0"/>
                        <a:t>特徵圖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3806861"/>
                  </a:ext>
                </a:extLst>
              </a:tr>
            </a:tbl>
          </a:graphicData>
        </a:graphic>
      </p:graphicFrame>
      <p:grpSp>
        <p:nvGrpSpPr>
          <p:cNvPr id="267" name="群組 266">
            <a:extLst>
              <a:ext uri="{FF2B5EF4-FFF2-40B4-BE49-F238E27FC236}">
                <a16:creationId xmlns:a16="http://schemas.microsoft.com/office/drawing/2014/main" id="{04DB6268-0F91-2C3A-8932-1E47C9E08D4A}"/>
              </a:ext>
            </a:extLst>
          </p:cNvPr>
          <p:cNvGrpSpPr/>
          <p:nvPr/>
        </p:nvGrpSpPr>
        <p:grpSpPr>
          <a:xfrm>
            <a:off x="1384562" y="3757567"/>
            <a:ext cx="3584427" cy="2680993"/>
            <a:chOff x="3607730" y="1589161"/>
            <a:chExt cx="4793610" cy="3585408"/>
          </a:xfrm>
        </p:grpSpPr>
        <p:pic>
          <p:nvPicPr>
            <p:cNvPr id="268" name="圖片 267">
              <a:extLst>
                <a:ext uri="{FF2B5EF4-FFF2-40B4-BE49-F238E27FC236}">
                  <a16:creationId xmlns:a16="http://schemas.microsoft.com/office/drawing/2014/main" id="{1B4345CE-B88F-034A-08AD-08BAD0BBE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7730" y="1589161"/>
              <a:ext cx="4649508" cy="3585408"/>
            </a:xfrm>
            <a:prstGeom prst="rect">
              <a:avLst/>
            </a:prstGeom>
          </p:spPr>
        </p:pic>
        <p:sp>
          <p:nvSpPr>
            <p:cNvPr id="269" name="文字方塊 268">
              <a:extLst>
                <a:ext uri="{FF2B5EF4-FFF2-40B4-BE49-F238E27FC236}">
                  <a16:creationId xmlns:a16="http://schemas.microsoft.com/office/drawing/2014/main" id="{590D13E9-53AD-D306-5CDD-169485464A18}"/>
                </a:ext>
              </a:extLst>
            </p:cNvPr>
            <p:cNvSpPr txBox="1"/>
            <p:nvPr/>
          </p:nvSpPr>
          <p:spPr>
            <a:xfrm>
              <a:off x="5324851" y="1724107"/>
              <a:ext cx="2764132" cy="349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b="1" dirty="0">
                  <a:solidFill>
                    <a:srgbClr val="FF0000"/>
                  </a:solidFill>
                  <a:latin typeface="微软雅黑"/>
                  <a:ea typeface="微软雅黑"/>
                </a:rPr>
                <a:t>1</a:t>
              </a:r>
              <a:r>
                <a:rPr lang="zh-TW" altLang="en-US" sz="1100" b="1" dirty="0">
                  <a:solidFill>
                    <a:prstClr val="black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TW" sz="1100" b="1" dirty="0">
                  <a:solidFill>
                    <a:prstClr val="black"/>
                  </a:solidFill>
                  <a:latin typeface="微软雅黑"/>
                  <a:ea typeface="微软雅黑"/>
                </a:rPr>
                <a:t>Filter(Kernel map): 3 x</a:t>
              </a:r>
              <a:r>
                <a:rPr lang="zh-TW" altLang="en-US" sz="1100" b="1" dirty="0">
                  <a:solidFill>
                    <a:prstClr val="black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TW" sz="1100" b="1" dirty="0">
                  <a:solidFill>
                    <a:prstClr val="black"/>
                  </a:solidFill>
                  <a:latin typeface="微软雅黑"/>
                  <a:ea typeface="微软雅黑"/>
                </a:rPr>
                <a:t>3</a:t>
              </a:r>
              <a:endParaRPr lang="zh-TW" altLang="en-US" sz="1100" b="1" dirty="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70" name="文字方塊 269">
              <a:extLst>
                <a:ext uri="{FF2B5EF4-FFF2-40B4-BE49-F238E27FC236}">
                  <a16:creationId xmlns:a16="http://schemas.microsoft.com/office/drawing/2014/main" id="{6F58897A-4DD8-1485-8E5B-98F7AEB26D7D}"/>
                </a:ext>
              </a:extLst>
            </p:cNvPr>
            <p:cNvSpPr txBox="1"/>
            <p:nvPr/>
          </p:nvSpPr>
          <p:spPr>
            <a:xfrm>
              <a:off x="6637628" y="4741523"/>
              <a:ext cx="1763712" cy="349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b="1" dirty="0">
                  <a:solidFill>
                    <a:prstClr val="black"/>
                  </a:solidFill>
                  <a:latin typeface="微软雅黑"/>
                  <a:ea typeface="微软雅黑"/>
                </a:rPr>
                <a:t>(Feature map)</a:t>
              </a:r>
              <a:endParaRPr lang="zh-TW" altLang="en-US" sz="1100" b="1" dirty="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71" name="群組 270">
            <a:extLst>
              <a:ext uri="{FF2B5EF4-FFF2-40B4-BE49-F238E27FC236}">
                <a16:creationId xmlns:a16="http://schemas.microsoft.com/office/drawing/2014/main" id="{3BA7D23E-4F51-BE9E-9D09-43F4AE2EBF2E}"/>
              </a:ext>
            </a:extLst>
          </p:cNvPr>
          <p:cNvGrpSpPr/>
          <p:nvPr/>
        </p:nvGrpSpPr>
        <p:grpSpPr>
          <a:xfrm>
            <a:off x="5225194" y="4541230"/>
            <a:ext cx="1883086" cy="1604494"/>
            <a:chOff x="9119338" y="4810610"/>
            <a:chExt cx="1883086" cy="1604494"/>
          </a:xfrm>
        </p:grpSpPr>
        <p:grpSp>
          <p:nvGrpSpPr>
            <p:cNvPr id="272" name="群組 271">
              <a:extLst>
                <a:ext uri="{FF2B5EF4-FFF2-40B4-BE49-F238E27FC236}">
                  <a16:creationId xmlns:a16="http://schemas.microsoft.com/office/drawing/2014/main" id="{D7672557-A290-79F4-31DB-10CCF877E250}"/>
                </a:ext>
              </a:extLst>
            </p:cNvPr>
            <p:cNvGrpSpPr/>
            <p:nvPr/>
          </p:nvGrpSpPr>
          <p:grpSpPr>
            <a:xfrm>
              <a:off x="9129142" y="4843671"/>
              <a:ext cx="839084" cy="759275"/>
              <a:chOff x="9150259" y="4793633"/>
              <a:chExt cx="839084" cy="759275"/>
            </a:xfrm>
          </p:grpSpPr>
          <p:grpSp>
            <p:nvGrpSpPr>
              <p:cNvPr id="299" name="群組 298">
                <a:extLst>
                  <a:ext uri="{FF2B5EF4-FFF2-40B4-BE49-F238E27FC236}">
                    <a16:creationId xmlns:a16="http://schemas.microsoft.com/office/drawing/2014/main" id="{35C71C58-5F37-3A5C-1310-B24AA6F04B4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9150259" y="4810881"/>
                <a:ext cx="839084" cy="720766"/>
                <a:chOff x="9150259" y="4810881"/>
                <a:chExt cx="839084" cy="720766"/>
              </a:xfrm>
            </p:grpSpPr>
            <p:sp>
              <p:nvSpPr>
                <p:cNvPr id="309" name="矩形 308">
                  <a:extLst>
                    <a:ext uri="{FF2B5EF4-FFF2-40B4-BE49-F238E27FC236}">
                      <a16:creationId xmlns:a16="http://schemas.microsoft.com/office/drawing/2014/main" id="{F2DF2C13-AAD1-65EC-2BC9-F393C00F27B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50259" y="4824138"/>
                  <a:ext cx="839084" cy="682733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9525" cap="flat" cmpd="sng" algn="ctr">
                  <a:solidFill>
                    <a:srgbClr val="B6B6B6"/>
                  </a:solidFill>
                  <a:prstDash val="dash"/>
                  <a:miter lim="800000"/>
                </a:ln>
                <a:effectLst/>
                <a:scene3d>
                  <a:camera prst="orthographicFront">
                    <a:rot lat="900000" lon="18899981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cxnSp>
              <p:nvCxnSpPr>
                <p:cNvPr id="310" name="直線接點 309">
                  <a:extLst>
                    <a:ext uri="{FF2B5EF4-FFF2-40B4-BE49-F238E27FC236}">
                      <a16:creationId xmlns:a16="http://schemas.microsoft.com/office/drawing/2014/main" id="{00C120DC-7480-FDA5-6B51-05FA3F8F92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71215" y="5214682"/>
                  <a:ext cx="587158" cy="165905"/>
                </a:xfrm>
                <a:prstGeom prst="lin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rgbClr val="B6B6B6"/>
                  </a:solidFill>
                  <a:prstDash val="dash"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</p:cxnSp>
            <p:cxnSp>
              <p:nvCxnSpPr>
                <p:cNvPr id="311" name="直線接點 310">
                  <a:extLst>
                    <a:ext uri="{FF2B5EF4-FFF2-40B4-BE49-F238E27FC236}">
                      <a16:creationId xmlns:a16="http://schemas.microsoft.com/office/drawing/2014/main" id="{62A91C7A-7740-4F51-2A63-833B2B949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81608" y="4986846"/>
                  <a:ext cx="576765" cy="161316"/>
                </a:xfrm>
                <a:prstGeom prst="lin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rgbClr val="B6B6B6"/>
                  </a:solidFill>
                  <a:prstDash val="dash"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</p:cxnSp>
            <p:cxnSp>
              <p:nvCxnSpPr>
                <p:cNvPr id="312" name="直線接點 311">
                  <a:extLst>
                    <a:ext uri="{FF2B5EF4-FFF2-40B4-BE49-F238E27FC236}">
                      <a16:creationId xmlns:a16="http://schemas.microsoft.com/office/drawing/2014/main" id="{61C4B309-1971-E468-A6BC-FE628F682F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59509" y="4873987"/>
                  <a:ext cx="0" cy="657660"/>
                </a:xfrm>
                <a:prstGeom prst="lin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rgbClr val="B6B6B6"/>
                  </a:solidFill>
                  <a:prstDash val="dash"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</p:cxnSp>
            <p:cxnSp>
              <p:nvCxnSpPr>
                <p:cNvPr id="313" name="直線接點 312">
                  <a:extLst>
                    <a:ext uri="{FF2B5EF4-FFF2-40B4-BE49-F238E27FC236}">
                      <a16:creationId xmlns:a16="http://schemas.microsoft.com/office/drawing/2014/main" id="{61BB4A3C-F2D3-FBB7-D39B-47DCFBD742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78731" y="4810881"/>
                  <a:ext cx="0" cy="649323"/>
                </a:xfrm>
                <a:prstGeom prst="lin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rgbClr val="B6B6B6"/>
                  </a:solidFill>
                  <a:prstDash val="dash"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</p:cxnSp>
          </p:grpSp>
          <p:sp>
            <p:nvSpPr>
              <p:cNvPr id="300" name="文字方塊 299">
                <a:extLst>
                  <a:ext uri="{FF2B5EF4-FFF2-40B4-BE49-F238E27FC236}">
                    <a16:creationId xmlns:a16="http://schemas.microsoft.com/office/drawing/2014/main" id="{B33B993C-E2E4-CD8D-C538-51B2BE4E7143}"/>
                  </a:ext>
                </a:extLst>
              </p:cNvPr>
              <p:cNvSpPr txBox="1"/>
              <p:nvPr/>
            </p:nvSpPr>
            <p:spPr>
              <a:xfrm>
                <a:off x="9211768" y="4904235"/>
                <a:ext cx="306087" cy="215444"/>
              </a:xfrm>
              <a:prstGeom prst="rect">
                <a:avLst/>
              </a:prstGeom>
              <a:noFill/>
              <a:scene3d>
                <a:camera prst="orthographicFront">
                  <a:rot lat="20399998" lon="2399953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-5</a:t>
                </a:r>
                <a:endParaRPr kumimoji="0" lang="zh-TW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301" name="文字方塊 300">
                <a:extLst>
                  <a:ext uri="{FF2B5EF4-FFF2-40B4-BE49-F238E27FC236}">
                    <a16:creationId xmlns:a16="http://schemas.microsoft.com/office/drawing/2014/main" id="{58D13240-73C1-5E6A-3340-7BC9DF8605A5}"/>
                  </a:ext>
                </a:extLst>
              </p:cNvPr>
              <p:cNvSpPr txBox="1"/>
              <p:nvPr/>
            </p:nvSpPr>
            <p:spPr>
              <a:xfrm>
                <a:off x="9430297" y="4848676"/>
                <a:ext cx="306087" cy="215444"/>
              </a:xfrm>
              <a:prstGeom prst="rect">
                <a:avLst/>
              </a:prstGeom>
              <a:noFill/>
              <a:scene3d>
                <a:camera prst="orthographicFront">
                  <a:rot lat="20399998" lon="2399953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0</a:t>
                </a:r>
                <a:endParaRPr kumimoji="0" lang="zh-TW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302" name="文字方塊 301">
                <a:extLst>
                  <a:ext uri="{FF2B5EF4-FFF2-40B4-BE49-F238E27FC236}">
                    <a16:creationId xmlns:a16="http://schemas.microsoft.com/office/drawing/2014/main" id="{2854DC2D-D5A9-1B4C-311B-8BE72C141FB9}"/>
                  </a:ext>
                </a:extLst>
              </p:cNvPr>
              <p:cNvSpPr txBox="1"/>
              <p:nvPr/>
            </p:nvSpPr>
            <p:spPr>
              <a:xfrm>
                <a:off x="9640394" y="4793633"/>
                <a:ext cx="306087" cy="215444"/>
              </a:xfrm>
              <a:prstGeom prst="rect">
                <a:avLst/>
              </a:prstGeom>
              <a:noFill/>
              <a:scene3d>
                <a:camera prst="orthographicFront">
                  <a:rot lat="20399998" lon="2399953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1</a:t>
                </a:r>
                <a:endParaRPr kumimoji="0" lang="zh-TW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303" name="文字方塊 302">
                <a:extLst>
                  <a:ext uri="{FF2B5EF4-FFF2-40B4-BE49-F238E27FC236}">
                    <a16:creationId xmlns:a16="http://schemas.microsoft.com/office/drawing/2014/main" id="{BD9CFDD0-28E7-8D6D-3D2E-39AD3AD1175E}"/>
                  </a:ext>
                </a:extLst>
              </p:cNvPr>
              <p:cNvSpPr txBox="1"/>
              <p:nvPr/>
            </p:nvSpPr>
            <p:spPr>
              <a:xfrm>
                <a:off x="9211767" y="5139847"/>
                <a:ext cx="306087" cy="215444"/>
              </a:xfrm>
              <a:prstGeom prst="rect">
                <a:avLst/>
              </a:prstGeom>
              <a:noFill/>
              <a:scene3d>
                <a:camera prst="orthographicFront">
                  <a:rot lat="20399998" lon="2399953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-1</a:t>
                </a:r>
                <a:endParaRPr kumimoji="0" lang="zh-TW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304" name="文字方塊 303">
                <a:extLst>
                  <a:ext uri="{FF2B5EF4-FFF2-40B4-BE49-F238E27FC236}">
                    <a16:creationId xmlns:a16="http://schemas.microsoft.com/office/drawing/2014/main" id="{C608157B-5EA8-09A5-0CF4-BD2A22DC007B}"/>
                  </a:ext>
                </a:extLst>
              </p:cNvPr>
              <p:cNvSpPr txBox="1"/>
              <p:nvPr/>
            </p:nvSpPr>
            <p:spPr>
              <a:xfrm>
                <a:off x="9415519" y="5079861"/>
                <a:ext cx="306087" cy="215444"/>
              </a:xfrm>
              <a:prstGeom prst="rect">
                <a:avLst/>
              </a:prstGeom>
              <a:noFill/>
              <a:scene3d>
                <a:camera prst="orthographicFront">
                  <a:rot lat="20399998" lon="2399953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-1</a:t>
                </a:r>
                <a:endParaRPr kumimoji="0" lang="zh-TW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305" name="文字方塊 304">
                <a:extLst>
                  <a:ext uri="{FF2B5EF4-FFF2-40B4-BE49-F238E27FC236}">
                    <a16:creationId xmlns:a16="http://schemas.microsoft.com/office/drawing/2014/main" id="{5BDCB1EA-F265-F483-C03C-7BCB984FEE1D}"/>
                  </a:ext>
                </a:extLst>
              </p:cNvPr>
              <p:cNvSpPr txBox="1"/>
              <p:nvPr/>
            </p:nvSpPr>
            <p:spPr>
              <a:xfrm>
                <a:off x="9617314" y="5025733"/>
                <a:ext cx="306087" cy="215444"/>
              </a:xfrm>
              <a:prstGeom prst="rect">
                <a:avLst/>
              </a:prstGeom>
              <a:noFill/>
              <a:scene3d>
                <a:camera prst="orthographicFront">
                  <a:rot lat="20399998" lon="2399953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-5</a:t>
                </a:r>
                <a:endParaRPr kumimoji="0" lang="zh-TW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306" name="文字方塊 305">
                <a:extLst>
                  <a:ext uri="{FF2B5EF4-FFF2-40B4-BE49-F238E27FC236}">
                    <a16:creationId xmlns:a16="http://schemas.microsoft.com/office/drawing/2014/main" id="{58DECCEC-3906-C5F4-591B-A155B3FE3761}"/>
                  </a:ext>
                </a:extLst>
              </p:cNvPr>
              <p:cNvSpPr txBox="1"/>
              <p:nvPr/>
            </p:nvSpPr>
            <p:spPr>
              <a:xfrm>
                <a:off x="9240198" y="5337464"/>
                <a:ext cx="306087" cy="215444"/>
              </a:xfrm>
              <a:prstGeom prst="rect">
                <a:avLst/>
              </a:prstGeom>
              <a:noFill/>
              <a:scene3d>
                <a:camera prst="orthographicFront">
                  <a:rot lat="20399998" lon="2399953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8</a:t>
                </a:r>
                <a:endParaRPr kumimoji="0" lang="zh-TW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307" name="文字方塊 306">
                <a:extLst>
                  <a:ext uri="{FF2B5EF4-FFF2-40B4-BE49-F238E27FC236}">
                    <a16:creationId xmlns:a16="http://schemas.microsoft.com/office/drawing/2014/main" id="{F0DB2717-C972-AD52-801A-6F4CE7D0AECF}"/>
                  </a:ext>
                </a:extLst>
              </p:cNvPr>
              <p:cNvSpPr txBox="1"/>
              <p:nvPr/>
            </p:nvSpPr>
            <p:spPr>
              <a:xfrm>
                <a:off x="9412730" y="5283642"/>
                <a:ext cx="306087" cy="215444"/>
              </a:xfrm>
              <a:prstGeom prst="rect">
                <a:avLst/>
              </a:prstGeom>
              <a:noFill/>
              <a:scene3d>
                <a:camera prst="orthographicFront">
                  <a:rot lat="20399998" lon="2399953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-1</a:t>
                </a:r>
                <a:endParaRPr kumimoji="0" lang="zh-TW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308" name="文字方塊 307">
                <a:extLst>
                  <a:ext uri="{FF2B5EF4-FFF2-40B4-BE49-F238E27FC236}">
                    <a16:creationId xmlns:a16="http://schemas.microsoft.com/office/drawing/2014/main" id="{93EA5605-C2B5-E498-A160-370F45782BA0}"/>
                  </a:ext>
                </a:extLst>
              </p:cNvPr>
              <p:cNvSpPr txBox="1"/>
              <p:nvPr/>
            </p:nvSpPr>
            <p:spPr>
              <a:xfrm>
                <a:off x="9643525" y="5231663"/>
                <a:ext cx="306087" cy="215444"/>
              </a:xfrm>
              <a:prstGeom prst="rect">
                <a:avLst/>
              </a:prstGeom>
              <a:noFill/>
              <a:scene3d>
                <a:camera prst="orthographicFront">
                  <a:rot lat="20399998" lon="2399953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3</a:t>
                </a:r>
                <a:endParaRPr kumimoji="0" lang="zh-TW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273" name="群組 272">
              <a:extLst>
                <a:ext uri="{FF2B5EF4-FFF2-40B4-BE49-F238E27FC236}">
                  <a16:creationId xmlns:a16="http://schemas.microsoft.com/office/drawing/2014/main" id="{99BDCA7E-B07A-6C3E-7F29-E58D9324072F}"/>
                </a:ext>
              </a:extLst>
            </p:cNvPr>
            <p:cNvGrpSpPr/>
            <p:nvPr/>
          </p:nvGrpSpPr>
          <p:grpSpPr>
            <a:xfrm>
              <a:off x="9805800" y="4932772"/>
              <a:ext cx="839084" cy="759275"/>
              <a:chOff x="9150259" y="4793633"/>
              <a:chExt cx="839084" cy="759275"/>
            </a:xfrm>
          </p:grpSpPr>
          <p:grpSp>
            <p:nvGrpSpPr>
              <p:cNvPr id="284" name="群組 283">
                <a:extLst>
                  <a:ext uri="{FF2B5EF4-FFF2-40B4-BE49-F238E27FC236}">
                    <a16:creationId xmlns:a16="http://schemas.microsoft.com/office/drawing/2014/main" id="{6F70B2D9-0CD7-CB2C-AF7F-A62C61926E0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9150259" y="4810881"/>
                <a:ext cx="839084" cy="720766"/>
                <a:chOff x="9150259" y="4810881"/>
                <a:chExt cx="839084" cy="720766"/>
              </a:xfrm>
            </p:grpSpPr>
            <p:sp>
              <p:nvSpPr>
                <p:cNvPr id="294" name="矩形 293">
                  <a:extLst>
                    <a:ext uri="{FF2B5EF4-FFF2-40B4-BE49-F238E27FC236}">
                      <a16:creationId xmlns:a16="http://schemas.microsoft.com/office/drawing/2014/main" id="{17579CC3-6D75-77E4-5896-75B7B310C8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50259" y="4824138"/>
                  <a:ext cx="839084" cy="682733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rgbClr val="5B9BD5">
                      <a:lumMod val="75000"/>
                    </a:srgbClr>
                  </a:solidFill>
                  <a:prstDash val="dash"/>
                  <a:miter lim="800000"/>
                </a:ln>
                <a:effectLst/>
                <a:scene3d>
                  <a:camera prst="orthographicFront">
                    <a:rot lat="900000" lon="18899981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cxnSp>
              <p:nvCxnSpPr>
                <p:cNvPr id="295" name="直線接點 294">
                  <a:extLst>
                    <a:ext uri="{FF2B5EF4-FFF2-40B4-BE49-F238E27FC236}">
                      <a16:creationId xmlns:a16="http://schemas.microsoft.com/office/drawing/2014/main" id="{FAA42951-A36C-2EFF-4868-7816DE20EA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71215" y="5214682"/>
                  <a:ext cx="587158" cy="165905"/>
                </a:xfrm>
                <a:prstGeom prst="lin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rgbClr val="B6B6B6"/>
                  </a:solidFill>
                  <a:prstDash val="dash"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</p:cxnSp>
            <p:cxnSp>
              <p:nvCxnSpPr>
                <p:cNvPr id="296" name="直線接點 295">
                  <a:extLst>
                    <a:ext uri="{FF2B5EF4-FFF2-40B4-BE49-F238E27FC236}">
                      <a16:creationId xmlns:a16="http://schemas.microsoft.com/office/drawing/2014/main" id="{B223542B-836F-E2B4-3E6B-052AF2C733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81608" y="4986846"/>
                  <a:ext cx="576765" cy="161316"/>
                </a:xfrm>
                <a:prstGeom prst="lin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rgbClr val="B6B6B6"/>
                  </a:solidFill>
                  <a:prstDash val="dash"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</p:cxnSp>
            <p:cxnSp>
              <p:nvCxnSpPr>
                <p:cNvPr id="297" name="直線接點 296">
                  <a:extLst>
                    <a:ext uri="{FF2B5EF4-FFF2-40B4-BE49-F238E27FC236}">
                      <a16:creationId xmlns:a16="http://schemas.microsoft.com/office/drawing/2014/main" id="{D446F280-076C-0797-42C2-67B90202DD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59509" y="4873987"/>
                  <a:ext cx="0" cy="657660"/>
                </a:xfrm>
                <a:prstGeom prst="lin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rgbClr val="B6B6B6"/>
                  </a:solidFill>
                  <a:prstDash val="dash"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</p:cxnSp>
            <p:cxnSp>
              <p:nvCxnSpPr>
                <p:cNvPr id="298" name="直線接點 297">
                  <a:extLst>
                    <a:ext uri="{FF2B5EF4-FFF2-40B4-BE49-F238E27FC236}">
                      <a16:creationId xmlns:a16="http://schemas.microsoft.com/office/drawing/2014/main" id="{73E252CF-5D50-8CC5-6E26-51ADF3BBB5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78731" y="4810881"/>
                  <a:ext cx="0" cy="649323"/>
                </a:xfrm>
                <a:prstGeom prst="lin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rgbClr val="B6B6B6"/>
                  </a:solidFill>
                  <a:prstDash val="dash"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</p:cxnSp>
          </p:grpSp>
          <p:sp>
            <p:nvSpPr>
              <p:cNvPr id="285" name="文字方塊 284">
                <a:extLst>
                  <a:ext uri="{FF2B5EF4-FFF2-40B4-BE49-F238E27FC236}">
                    <a16:creationId xmlns:a16="http://schemas.microsoft.com/office/drawing/2014/main" id="{A04726A0-3CB1-BC7E-D836-3E3A798B5572}"/>
                  </a:ext>
                </a:extLst>
              </p:cNvPr>
              <p:cNvSpPr txBox="1"/>
              <p:nvPr/>
            </p:nvSpPr>
            <p:spPr>
              <a:xfrm>
                <a:off x="9211768" y="4904235"/>
                <a:ext cx="306087" cy="215444"/>
              </a:xfrm>
              <a:prstGeom prst="rect">
                <a:avLst/>
              </a:prstGeom>
              <a:noFill/>
              <a:scene3d>
                <a:camera prst="orthographicFront">
                  <a:rot lat="20399998" lon="2399953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-1</a:t>
                </a:r>
                <a:endParaRPr kumimoji="0" lang="zh-TW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286" name="文字方塊 285">
                <a:extLst>
                  <a:ext uri="{FF2B5EF4-FFF2-40B4-BE49-F238E27FC236}">
                    <a16:creationId xmlns:a16="http://schemas.microsoft.com/office/drawing/2014/main" id="{C28AB19A-CB01-DEF1-C0C6-6F3896361F8F}"/>
                  </a:ext>
                </a:extLst>
              </p:cNvPr>
              <p:cNvSpPr txBox="1"/>
              <p:nvPr/>
            </p:nvSpPr>
            <p:spPr>
              <a:xfrm>
                <a:off x="9430297" y="4848676"/>
                <a:ext cx="306087" cy="215444"/>
              </a:xfrm>
              <a:prstGeom prst="rect">
                <a:avLst/>
              </a:prstGeom>
              <a:noFill/>
              <a:scene3d>
                <a:camera prst="orthographicFront">
                  <a:rot lat="20399998" lon="2399953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0</a:t>
                </a:r>
                <a:endParaRPr kumimoji="0" lang="zh-TW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287" name="文字方塊 286">
                <a:extLst>
                  <a:ext uri="{FF2B5EF4-FFF2-40B4-BE49-F238E27FC236}">
                    <a16:creationId xmlns:a16="http://schemas.microsoft.com/office/drawing/2014/main" id="{9938BE19-EEA7-EA9A-CE30-C5BC03B55474}"/>
                  </a:ext>
                </a:extLst>
              </p:cNvPr>
              <p:cNvSpPr txBox="1"/>
              <p:nvPr/>
            </p:nvSpPr>
            <p:spPr>
              <a:xfrm>
                <a:off x="9640394" y="4793633"/>
                <a:ext cx="306087" cy="215444"/>
              </a:xfrm>
              <a:prstGeom prst="rect">
                <a:avLst/>
              </a:prstGeom>
              <a:noFill/>
              <a:scene3d>
                <a:camera prst="orthographicFront">
                  <a:rot lat="20399998" lon="2399953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1</a:t>
                </a:r>
                <a:endParaRPr kumimoji="0" lang="zh-TW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288" name="文字方塊 287">
                <a:extLst>
                  <a:ext uri="{FF2B5EF4-FFF2-40B4-BE49-F238E27FC236}">
                    <a16:creationId xmlns:a16="http://schemas.microsoft.com/office/drawing/2014/main" id="{56A3A797-FB3C-4813-F852-50C8781F4D01}"/>
                  </a:ext>
                </a:extLst>
              </p:cNvPr>
              <p:cNvSpPr txBox="1"/>
              <p:nvPr/>
            </p:nvSpPr>
            <p:spPr>
              <a:xfrm>
                <a:off x="9211767" y="5139847"/>
                <a:ext cx="306087" cy="215444"/>
              </a:xfrm>
              <a:prstGeom prst="rect">
                <a:avLst/>
              </a:prstGeom>
              <a:noFill/>
              <a:scene3d>
                <a:camera prst="orthographicFront">
                  <a:rot lat="20399998" lon="2399953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-1</a:t>
                </a:r>
                <a:endParaRPr kumimoji="0" lang="zh-TW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289" name="文字方塊 288">
                <a:extLst>
                  <a:ext uri="{FF2B5EF4-FFF2-40B4-BE49-F238E27FC236}">
                    <a16:creationId xmlns:a16="http://schemas.microsoft.com/office/drawing/2014/main" id="{EF3854AD-EF6D-E083-1458-D06E5A6CDC62}"/>
                  </a:ext>
                </a:extLst>
              </p:cNvPr>
              <p:cNvSpPr txBox="1"/>
              <p:nvPr/>
            </p:nvSpPr>
            <p:spPr>
              <a:xfrm>
                <a:off x="9434571" y="5079861"/>
                <a:ext cx="306087" cy="215444"/>
              </a:xfrm>
              <a:prstGeom prst="rect">
                <a:avLst/>
              </a:prstGeom>
              <a:noFill/>
              <a:scene3d>
                <a:camera prst="orthographicFront">
                  <a:rot lat="20399998" lon="2399953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0</a:t>
                </a:r>
                <a:endParaRPr kumimoji="0" lang="zh-TW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290" name="文字方塊 289">
                <a:extLst>
                  <a:ext uri="{FF2B5EF4-FFF2-40B4-BE49-F238E27FC236}">
                    <a16:creationId xmlns:a16="http://schemas.microsoft.com/office/drawing/2014/main" id="{53FAC718-778A-DAB4-C3CF-537954F33851}"/>
                  </a:ext>
                </a:extLst>
              </p:cNvPr>
              <p:cNvSpPr txBox="1"/>
              <p:nvPr/>
            </p:nvSpPr>
            <p:spPr>
              <a:xfrm>
                <a:off x="9641129" y="5025733"/>
                <a:ext cx="306087" cy="215444"/>
              </a:xfrm>
              <a:prstGeom prst="rect">
                <a:avLst/>
              </a:prstGeom>
              <a:noFill/>
              <a:scene3d>
                <a:camera prst="orthographicFront">
                  <a:rot lat="20399998" lon="2399953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1</a:t>
                </a:r>
                <a:endParaRPr kumimoji="0" lang="zh-TW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291" name="文字方塊 290">
                <a:extLst>
                  <a:ext uri="{FF2B5EF4-FFF2-40B4-BE49-F238E27FC236}">
                    <a16:creationId xmlns:a16="http://schemas.microsoft.com/office/drawing/2014/main" id="{38BE8A15-CD2E-EF34-4CC3-33BE4A0970D4}"/>
                  </a:ext>
                </a:extLst>
              </p:cNvPr>
              <p:cNvSpPr txBox="1"/>
              <p:nvPr/>
            </p:nvSpPr>
            <p:spPr>
              <a:xfrm>
                <a:off x="9225909" y="5337464"/>
                <a:ext cx="306087" cy="215444"/>
              </a:xfrm>
              <a:prstGeom prst="rect">
                <a:avLst/>
              </a:prstGeom>
              <a:noFill/>
              <a:scene3d>
                <a:camera prst="orthographicFront">
                  <a:rot lat="20399998" lon="2399953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-1</a:t>
                </a:r>
                <a:endParaRPr kumimoji="0" lang="zh-TW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292" name="文字方塊 291">
                <a:extLst>
                  <a:ext uri="{FF2B5EF4-FFF2-40B4-BE49-F238E27FC236}">
                    <a16:creationId xmlns:a16="http://schemas.microsoft.com/office/drawing/2014/main" id="{8CA890F6-FBB5-AE01-E1F4-1CA6AA0816BA}"/>
                  </a:ext>
                </a:extLst>
              </p:cNvPr>
              <p:cNvSpPr txBox="1"/>
              <p:nvPr/>
            </p:nvSpPr>
            <p:spPr>
              <a:xfrm>
                <a:off x="9436545" y="5288405"/>
                <a:ext cx="306087" cy="215444"/>
              </a:xfrm>
              <a:prstGeom prst="rect">
                <a:avLst/>
              </a:prstGeom>
              <a:noFill/>
              <a:scene3d>
                <a:camera prst="orthographicFront">
                  <a:rot lat="20399998" lon="2399953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0</a:t>
                </a:r>
                <a:endParaRPr kumimoji="0" lang="zh-TW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293" name="文字方塊 292">
                <a:extLst>
                  <a:ext uri="{FF2B5EF4-FFF2-40B4-BE49-F238E27FC236}">
                    <a16:creationId xmlns:a16="http://schemas.microsoft.com/office/drawing/2014/main" id="{892FC499-2AE7-E2DB-50D5-E4C40529F21F}"/>
                  </a:ext>
                </a:extLst>
              </p:cNvPr>
              <p:cNvSpPr txBox="1"/>
              <p:nvPr/>
            </p:nvSpPr>
            <p:spPr>
              <a:xfrm>
                <a:off x="9643525" y="5231663"/>
                <a:ext cx="306087" cy="215444"/>
              </a:xfrm>
              <a:prstGeom prst="rect">
                <a:avLst/>
              </a:prstGeom>
              <a:noFill/>
              <a:scene3d>
                <a:camera prst="orthographicFront">
                  <a:rot lat="20399998" lon="2399953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1</a:t>
                </a:r>
                <a:endParaRPr kumimoji="0" lang="zh-TW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</p:grpSp>
        <p:cxnSp>
          <p:nvCxnSpPr>
            <p:cNvPr id="274" name="直線接點 273">
              <a:extLst>
                <a:ext uri="{FF2B5EF4-FFF2-40B4-BE49-F238E27FC236}">
                  <a16:creationId xmlns:a16="http://schemas.microsoft.com/office/drawing/2014/main" id="{EC084F05-6E72-7B51-E859-9D83C1441B00}"/>
                </a:ext>
              </a:extLst>
            </p:cNvPr>
            <p:cNvCxnSpPr>
              <a:cxnSpLocks/>
            </p:cNvCxnSpPr>
            <p:nvPr/>
          </p:nvCxnSpPr>
          <p:spPr>
            <a:xfrm>
              <a:off x="9236598" y="4951393"/>
              <a:ext cx="703895" cy="94647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275" name="直線接點 274">
              <a:extLst>
                <a:ext uri="{FF2B5EF4-FFF2-40B4-BE49-F238E27FC236}">
                  <a16:creationId xmlns:a16="http://schemas.microsoft.com/office/drawing/2014/main" id="{9A567B0A-C2F6-3CAB-A928-3FC150E5DF8A}"/>
                </a:ext>
              </a:extLst>
            </p:cNvPr>
            <p:cNvCxnSpPr>
              <a:cxnSpLocks/>
            </p:cNvCxnSpPr>
            <p:nvPr/>
          </p:nvCxnSpPr>
          <p:spPr>
            <a:xfrm>
              <a:off x="9837256" y="4810610"/>
              <a:ext cx="676658" cy="73091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276" name="直線接點 275">
              <a:extLst>
                <a:ext uri="{FF2B5EF4-FFF2-40B4-BE49-F238E27FC236}">
                  <a16:creationId xmlns:a16="http://schemas.microsoft.com/office/drawing/2014/main" id="{211302CA-1710-DAEF-E910-05FFF81E8E1C}"/>
                </a:ext>
              </a:extLst>
            </p:cNvPr>
            <p:cNvCxnSpPr>
              <a:cxnSpLocks/>
            </p:cNvCxnSpPr>
            <p:nvPr/>
          </p:nvCxnSpPr>
          <p:spPr>
            <a:xfrm>
              <a:off x="9255281" y="5618112"/>
              <a:ext cx="660245" cy="88483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sp>
          <p:nvSpPr>
            <p:cNvPr id="277" name="文字方塊 276">
              <a:extLst>
                <a:ext uri="{FF2B5EF4-FFF2-40B4-BE49-F238E27FC236}">
                  <a16:creationId xmlns:a16="http://schemas.microsoft.com/office/drawing/2014/main" id="{05DB7039-1DE4-27D8-6248-872E0D99C815}"/>
                </a:ext>
              </a:extLst>
            </p:cNvPr>
            <p:cNvSpPr txBox="1"/>
            <p:nvPr/>
          </p:nvSpPr>
          <p:spPr>
            <a:xfrm>
              <a:off x="10696337" y="5213820"/>
              <a:ext cx="306087" cy="215444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>
              <a:solidFill>
                <a:sysClr val="windowText" lastClr="000000">
                  <a:lumMod val="95000"/>
                  <a:lumOff val="5000"/>
                </a:sysClr>
              </a:solidFill>
            </a:ln>
            <a:scene3d>
              <a:camera prst="orthographicFront">
                <a:rot lat="600000" lon="19199963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-3</a:t>
              </a:r>
              <a:endParaRPr kumimoji="0" lang="zh-TW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278" name="文字方塊 277">
              <a:extLst>
                <a:ext uri="{FF2B5EF4-FFF2-40B4-BE49-F238E27FC236}">
                  <a16:creationId xmlns:a16="http://schemas.microsoft.com/office/drawing/2014/main" id="{6B69C908-DEB3-C175-3CA4-E6C0C02E4177}"/>
                </a:ext>
              </a:extLst>
            </p:cNvPr>
            <p:cNvSpPr txBox="1"/>
            <p:nvPr/>
          </p:nvSpPr>
          <p:spPr>
            <a:xfrm>
              <a:off x="9119338" y="5768773"/>
              <a:ext cx="18117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(-5)*(-1) +     0*0 +     1*1</a:t>
              </a: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+(-1)*(-1) + (-1)*0 + (-5)*1</a:t>
              </a: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+8*(-1) + (-1)*0 +     3*1</a:t>
              </a: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= (-3)</a:t>
              </a:r>
            </a:p>
          </p:txBody>
        </p:sp>
        <p:cxnSp>
          <p:nvCxnSpPr>
            <p:cNvPr id="279" name="直線接點 278">
              <a:extLst>
                <a:ext uri="{FF2B5EF4-FFF2-40B4-BE49-F238E27FC236}">
                  <a16:creationId xmlns:a16="http://schemas.microsoft.com/office/drawing/2014/main" id="{6B8452E5-2420-7784-80A1-E889E960E076}"/>
                </a:ext>
              </a:extLst>
            </p:cNvPr>
            <p:cNvCxnSpPr>
              <a:cxnSpLocks/>
            </p:cNvCxnSpPr>
            <p:nvPr/>
          </p:nvCxnSpPr>
          <p:spPr>
            <a:xfrm>
              <a:off x="9923392" y="5049206"/>
              <a:ext cx="812025" cy="172617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280" name="直線接點 279">
              <a:extLst>
                <a:ext uri="{FF2B5EF4-FFF2-40B4-BE49-F238E27FC236}">
                  <a16:creationId xmlns:a16="http://schemas.microsoft.com/office/drawing/2014/main" id="{F7144842-0499-E439-57DB-1BE2498EB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4211" y="5439898"/>
              <a:ext cx="801206" cy="270469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281" name="直線接點 280">
              <a:extLst>
                <a:ext uri="{FF2B5EF4-FFF2-40B4-BE49-F238E27FC236}">
                  <a16:creationId xmlns:a16="http://schemas.microsoft.com/office/drawing/2014/main" id="{5E3991A7-73AA-4D8C-BB86-9E1B0FC69E5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5455" y="4891744"/>
              <a:ext cx="440059" cy="300106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282" name="直線接點 281">
              <a:extLst>
                <a:ext uri="{FF2B5EF4-FFF2-40B4-BE49-F238E27FC236}">
                  <a16:creationId xmlns:a16="http://schemas.microsoft.com/office/drawing/2014/main" id="{D0A15738-E394-604C-28FB-159371D03880}"/>
                </a:ext>
              </a:extLst>
            </p:cNvPr>
            <p:cNvCxnSpPr>
              <a:cxnSpLocks/>
            </p:cNvCxnSpPr>
            <p:nvPr/>
          </p:nvCxnSpPr>
          <p:spPr>
            <a:xfrm>
              <a:off x="9849410" y="5472689"/>
              <a:ext cx="678099" cy="81131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dash"/>
              <a:miter lim="800000"/>
            </a:ln>
            <a:effectLst/>
          </p:spPr>
        </p:cxnSp>
        <p:cxnSp>
          <p:nvCxnSpPr>
            <p:cNvPr id="283" name="直線接點 282">
              <a:extLst>
                <a:ext uri="{FF2B5EF4-FFF2-40B4-BE49-F238E27FC236}">
                  <a16:creationId xmlns:a16="http://schemas.microsoft.com/office/drawing/2014/main" id="{BCB16DB1-BCC2-9548-7DEE-CD0C3AC63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2795" y="5427544"/>
              <a:ext cx="412719" cy="126276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dash"/>
              <a:miter lim="800000"/>
            </a:ln>
            <a:effectLst/>
          </p:spPr>
        </p:cxnSp>
      </p:grpSp>
      <p:sp>
        <p:nvSpPr>
          <p:cNvPr id="314" name="文字方塊 313">
            <a:extLst>
              <a:ext uri="{FF2B5EF4-FFF2-40B4-BE49-F238E27FC236}">
                <a16:creationId xmlns:a16="http://schemas.microsoft.com/office/drawing/2014/main" id="{F4D52FC5-B269-D03A-6E4C-D4FE7ABFB106}"/>
              </a:ext>
            </a:extLst>
          </p:cNvPr>
          <p:cNvSpPr txBox="1"/>
          <p:nvPr/>
        </p:nvSpPr>
        <p:spPr>
          <a:xfrm>
            <a:off x="2783219" y="6316406"/>
            <a:ext cx="740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Layer 1</a:t>
            </a:r>
            <a:endParaRPr lang="zh-TW" altLang="en-US" sz="1200" b="1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  <p:sp>
        <p:nvSpPr>
          <p:cNvPr id="315" name="文字方塊 314">
            <a:extLst>
              <a:ext uri="{FF2B5EF4-FFF2-40B4-BE49-F238E27FC236}">
                <a16:creationId xmlns:a16="http://schemas.microsoft.com/office/drawing/2014/main" id="{65D127FE-DB35-850D-2845-7114E3E7E37D}"/>
              </a:ext>
            </a:extLst>
          </p:cNvPr>
          <p:cNvSpPr txBox="1"/>
          <p:nvPr/>
        </p:nvSpPr>
        <p:spPr>
          <a:xfrm>
            <a:off x="5920698" y="6316406"/>
            <a:ext cx="740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Layer 2</a:t>
            </a:r>
            <a:endParaRPr lang="zh-TW" altLang="en-US" sz="1200" b="1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  <p:sp>
        <p:nvSpPr>
          <p:cNvPr id="316" name="文字方塊 315">
            <a:extLst>
              <a:ext uri="{FF2B5EF4-FFF2-40B4-BE49-F238E27FC236}">
                <a16:creationId xmlns:a16="http://schemas.microsoft.com/office/drawing/2014/main" id="{DF5E25D1-20FB-5A50-A5B6-5B6595B8F0FF}"/>
              </a:ext>
            </a:extLst>
          </p:cNvPr>
          <p:cNvSpPr txBox="1"/>
          <p:nvPr/>
        </p:nvSpPr>
        <p:spPr>
          <a:xfrm>
            <a:off x="5355084" y="3874812"/>
            <a:ext cx="20668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rgbClr val="FF0000"/>
                </a:solidFill>
                <a:latin typeface="微软雅黑"/>
                <a:ea typeface="微软雅黑"/>
              </a:rPr>
              <a:t>1</a:t>
            </a:r>
            <a:r>
              <a:rPr lang="zh-TW" altLang="en-US" sz="1100" b="1" dirty="0">
                <a:solidFill>
                  <a:prstClr val="black"/>
                </a:solidFill>
                <a:latin typeface="微软雅黑"/>
                <a:ea typeface="微软雅黑"/>
              </a:rPr>
              <a:t> </a:t>
            </a:r>
            <a:r>
              <a:rPr lang="en-US" altLang="zh-TW" sz="1100" b="1" dirty="0">
                <a:solidFill>
                  <a:prstClr val="black"/>
                </a:solidFill>
                <a:latin typeface="微软雅黑"/>
                <a:ea typeface="微软雅黑"/>
              </a:rPr>
              <a:t>Filter(Kernel map): 3 x</a:t>
            </a:r>
            <a:r>
              <a:rPr lang="zh-TW" altLang="en-US" sz="1100" b="1" dirty="0">
                <a:solidFill>
                  <a:prstClr val="black"/>
                </a:solidFill>
                <a:latin typeface="微软雅黑"/>
                <a:ea typeface="微软雅黑"/>
              </a:rPr>
              <a:t> </a:t>
            </a:r>
            <a:r>
              <a:rPr lang="en-US" altLang="zh-TW" sz="1100" b="1" dirty="0">
                <a:solidFill>
                  <a:prstClr val="black"/>
                </a:solidFill>
                <a:latin typeface="微软雅黑"/>
                <a:ea typeface="微软雅黑"/>
              </a:rPr>
              <a:t>3</a:t>
            </a:r>
            <a:endParaRPr lang="zh-TW" altLang="en-US" sz="1100" b="1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317" name="文字方塊 316">
            <a:extLst>
              <a:ext uri="{FF2B5EF4-FFF2-40B4-BE49-F238E27FC236}">
                <a16:creationId xmlns:a16="http://schemas.microsoft.com/office/drawing/2014/main" id="{5CBCADC1-3D63-2187-FBC4-D16995E0352E}"/>
              </a:ext>
            </a:extLst>
          </p:cNvPr>
          <p:cNvSpPr txBox="1"/>
          <p:nvPr/>
        </p:nvSpPr>
        <p:spPr>
          <a:xfrm>
            <a:off x="5309893" y="4300412"/>
            <a:ext cx="5665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solidFill>
                  <a:prstClr val="black"/>
                </a:solidFill>
                <a:latin typeface="微软雅黑"/>
                <a:ea typeface="微软雅黑"/>
              </a:rPr>
              <a:t>input</a:t>
            </a:r>
            <a:endParaRPr lang="zh-TW" altLang="en-US" sz="11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318" name="文字方塊 317">
            <a:extLst>
              <a:ext uri="{FF2B5EF4-FFF2-40B4-BE49-F238E27FC236}">
                <a16:creationId xmlns:a16="http://schemas.microsoft.com/office/drawing/2014/main" id="{A3C9D886-73E2-CF76-FF0F-67CB501E9D8A}"/>
              </a:ext>
            </a:extLst>
          </p:cNvPr>
          <p:cNvSpPr txBox="1"/>
          <p:nvPr/>
        </p:nvSpPr>
        <p:spPr>
          <a:xfrm>
            <a:off x="6653644" y="4300237"/>
            <a:ext cx="6766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solidFill>
                  <a:prstClr val="black"/>
                </a:solidFill>
                <a:latin typeface="微软雅黑"/>
                <a:ea typeface="微软雅黑"/>
              </a:rPr>
              <a:t>output</a:t>
            </a:r>
            <a:endParaRPr lang="zh-TW" altLang="en-US" sz="11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grpSp>
        <p:nvGrpSpPr>
          <p:cNvPr id="319" name="群組 318">
            <a:extLst>
              <a:ext uri="{FF2B5EF4-FFF2-40B4-BE49-F238E27FC236}">
                <a16:creationId xmlns:a16="http://schemas.microsoft.com/office/drawing/2014/main" id="{EC206FA2-39C6-D959-8439-A017D281EBBA}"/>
              </a:ext>
            </a:extLst>
          </p:cNvPr>
          <p:cNvGrpSpPr/>
          <p:nvPr/>
        </p:nvGrpSpPr>
        <p:grpSpPr>
          <a:xfrm>
            <a:off x="8048299" y="4006940"/>
            <a:ext cx="3168149" cy="2643271"/>
            <a:chOff x="8050463" y="4544153"/>
            <a:chExt cx="3168149" cy="2643271"/>
          </a:xfrm>
        </p:grpSpPr>
        <p:pic>
          <p:nvPicPr>
            <p:cNvPr id="320" name="Picture 2">
              <a:extLst>
                <a:ext uri="{FF2B5EF4-FFF2-40B4-BE49-F238E27FC236}">
                  <a16:creationId xmlns:a16="http://schemas.microsoft.com/office/drawing/2014/main" id="{4B733A25-573A-D56D-252D-6A5889A004B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9757" y="4813005"/>
              <a:ext cx="2088855" cy="2374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1" name="直線單箭頭接點 320">
              <a:extLst>
                <a:ext uri="{FF2B5EF4-FFF2-40B4-BE49-F238E27FC236}">
                  <a16:creationId xmlns:a16="http://schemas.microsoft.com/office/drawing/2014/main" id="{29456D53-FC16-3348-87C3-724D13671B11}"/>
                </a:ext>
              </a:extLst>
            </p:cNvPr>
            <p:cNvCxnSpPr>
              <a:cxnSpLocks/>
            </p:cNvCxnSpPr>
            <p:nvPr/>
          </p:nvCxnSpPr>
          <p:spPr>
            <a:xfrm>
              <a:off x="9057262" y="6379545"/>
              <a:ext cx="336907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2" name="文字方塊 321">
              <a:extLst>
                <a:ext uri="{FF2B5EF4-FFF2-40B4-BE49-F238E27FC236}">
                  <a16:creationId xmlns:a16="http://schemas.microsoft.com/office/drawing/2014/main" id="{1F66FAB8-49F2-AABD-573B-1D5002274916}"/>
                </a:ext>
              </a:extLst>
            </p:cNvPr>
            <p:cNvSpPr txBox="1"/>
            <p:nvPr/>
          </p:nvSpPr>
          <p:spPr>
            <a:xfrm>
              <a:off x="8050463" y="6206332"/>
              <a:ext cx="10811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Filter = 3x3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Stride = 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Padding = 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(</a:t>
              </a:r>
              <a:r>
                <a:rPr kumimoji="0" lang="zh-TW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維持原本大小</a:t>
              </a:r>
              <a:r>
                <a:rPr kumimoji="0" lang="en-US" altLang="zh-TW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)</a:t>
              </a:r>
              <a:endPara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323" name="文字方塊 322">
              <a:extLst>
                <a:ext uri="{FF2B5EF4-FFF2-40B4-BE49-F238E27FC236}">
                  <a16:creationId xmlns:a16="http://schemas.microsoft.com/office/drawing/2014/main" id="{70441C6E-584B-D2FA-72C4-980E8399DB64}"/>
                </a:ext>
              </a:extLst>
            </p:cNvPr>
            <p:cNvSpPr txBox="1"/>
            <p:nvPr/>
          </p:nvSpPr>
          <p:spPr>
            <a:xfrm>
              <a:off x="9102537" y="4544153"/>
              <a:ext cx="10773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動畫呈現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321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367B4B-21F0-8F1F-5E52-CB938566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卷積層 </a:t>
            </a:r>
            <a:r>
              <a:rPr lang="en-US" altLang="zh-TW" dirty="0"/>
              <a:t>(Convolution Layer)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69C9968-40D3-B044-F0A3-30776B878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4" name="25">
            <a:extLst>
              <a:ext uri="{FF2B5EF4-FFF2-40B4-BE49-F238E27FC236}">
                <a16:creationId xmlns:a16="http://schemas.microsoft.com/office/drawing/2014/main" id="{332973DA-A32F-BFD7-99DB-06FEE623A699}"/>
              </a:ext>
            </a:extLst>
          </p:cNvPr>
          <p:cNvGrpSpPr/>
          <p:nvPr/>
        </p:nvGrpSpPr>
        <p:grpSpPr>
          <a:xfrm>
            <a:off x="1292378" y="2365866"/>
            <a:ext cx="5108422" cy="965671"/>
            <a:chOff x="2031191" y="1301676"/>
            <a:chExt cx="2974220" cy="965671"/>
          </a:xfrm>
        </p:grpSpPr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C8C296AC-D2E5-84BF-546F-038A760A8978}"/>
                </a:ext>
              </a:extLst>
            </p:cNvPr>
            <p:cNvSpPr txBox="1"/>
            <p:nvPr/>
          </p:nvSpPr>
          <p:spPr>
            <a:xfrm>
              <a:off x="2031191" y="1301676"/>
              <a:ext cx="255577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多個</a:t>
              </a:r>
              <a:r>
                <a:rPr lang="en-US" altLang="zh-TW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Channel(RGB)</a:t>
              </a:r>
              <a:r>
                <a:rPr lang="zh-TW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如何計算</a:t>
              </a:r>
              <a:r>
                <a:rPr lang="en-US" altLang="zh-TW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?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cs typeface="+mn-ea"/>
                <a:sym typeface="+mn-lt"/>
              </a:endParaRPr>
            </a:p>
          </p:txBody>
        </p: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396C3DB0-EF05-4E4D-4941-526115AEA1D6}"/>
                </a:ext>
              </a:extLst>
            </p:cNvPr>
            <p:cNvSpPr txBox="1"/>
            <p:nvPr/>
          </p:nvSpPr>
          <p:spPr>
            <a:xfrm>
              <a:off x="2031191" y="1621016"/>
              <a:ext cx="29742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幾個</a:t>
              </a:r>
              <a:r>
                <a:rPr lang="en-US" altLang="zh-TW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Channel</a:t>
              </a:r>
              <a:r>
                <a:rPr lang="zh-TW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就對應幾個</a:t>
              </a:r>
              <a:r>
                <a:rPr lang="en-US" altLang="zh-TW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Filter</a:t>
              </a:r>
              <a:r>
                <a:rPr lang="zh-TW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，各別計算後加總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cs typeface="+mn-ea"/>
                <a:sym typeface="+mn-lt"/>
              </a:endParaRPr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308840FA-9D3A-B63C-6AE4-E6CE599C9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757" y="3726631"/>
            <a:ext cx="5558518" cy="248237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3825E45-7915-BBD7-084A-308FFFF4B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25" y="4258735"/>
            <a:ext cx="5517437" cy="210714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C9B5D898-B4DB-1EAD-35B8-F1BCBF9FA228}"/>
              </a:ext>
            </a:extLst>
          </p:cNvPr>
          <p:cNvSpPr txBox="1"/>
          <p:nvPr/>
        </p:nvSpPr>
        <p:spPr>
          <a:xfrm>
            <a:off x="5334734" y="6444476"/>
            <a:ext cx="1929631" cy="276999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828979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多卷積核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(</a:t>
            </a: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多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Filter)</a:t>
            </a: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的計算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1E899C71-C5D3-5340-A81B-EDDE37FBD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622" y="1623475"/>
            <a:ext cx="3483454" cy="1867687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A16A9C80-8E07-2453-BC7E-CF493BBD857F}"/>
              </a:ext>
            </a:extLst>
          </p:cNvPr>
          <p:cNvSpPr txBox="1"/>
          <p:nvPr/>
        </p:nvSpPr>
        <p:spPr>
          <a:xfrm>
            <a:off x="9683821" y="3185766"/>
            <a:ext cx="800219" cy="276999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828979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特徵擷取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235B915-36F0-65E3-F02F-2A9948864F48}"/>
              </a:ext>
            </a:extLst>
          </p:cNvPr>
          <p:cNvSpPr txBox="1"/>
          <p:nvPr/>
        </p:nvSpPr>
        <p:spPr>
          <a:xfrm>
            <a:off x="1277424" y="3997125"/>
            <a:ext cx="8709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b="1" i="1" u="sng" dirty="0">
                <a:solidFill>
                  <a:prstClr val="black"/>
                </a:solidFill>
                <a:latin typeface="微软雅黑"/>
                <a:ea typeface="微软雅黑"/>
              </a:rPr>
              <a:t>Input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CE61B7E-9EC6-3023-5607-786D1FA6E6E8}"/>
              </a:ext>
            </a:extLst>
          </p:cNvPr>
          <p:cNvSpPr txBox="1"/>
          <p:nvPr/>
        </p:nvSpPr>
        <p:spPr>
          <a:xfrm>
            <a:off x="4899242" y="4014043"/>
            <a:ext cx="8709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b="1" i="1" u="sng" dirty="0">
                <a:solidFill>
                  <a:prstClr val="black"/>
                </a:solidFill>
                <a:latin typeface="微软雅黑"/>
                <a:ea typeface="微软雅黑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704977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3"/>
          <p:cNvSpPr/>
          <p:nvPr/>
        </p:nvSpPr>
        <p:spPr>
          <a:xfrm rot="16200000" flipH="1" flipV="1">
            <a:off x="7763536" y="-1892897"/>
            <a:ext cx="1808167" cy="6477001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854849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  <a:gd name="connsiteX6" fmla="*/ 0 w 1068080"/>
              <a:gd name="connsiteY6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854849"/>
                </a:lnTo>
                <a:lnTo>
                  <a:pt x="1068080" y="91440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4A4C122-5C03-5771-1CDF-725657DF4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115" y="98474"/>
            <a:ext cx="10061422" cy="1371712"/>
          </a:xfrm>
        </p:spPr>
        <p:txBody>
          <a:bodyPr>
            <a:normAutofit/>
          </a:bodyPr>
          <a:lstStyle/>
          <a:p>
            <a:r>
              <a:rPr lang="zh-TW" altLang="en-US" sz="4400" dirty="0"/>
              <a:t>問題</a:t>
            </a:r>
            <a:endParaRPr lang="zh-TW" altLang="en-US" sz="4400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AB65E8A-880F-F4E8-9653-2E21083E4D1A}"/>
              </a:ext>
            </a:extLst>
          </p:cNvPr>
          <p:cNvSpPr txBox="1"/>
          <p:nvPr/>
        </p:nvSpPr>
        <p:spPr>
          <a:xfrm>
            <a:off x="5767618" y="1043791"/>
            <a:ext cx="6019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>
                <a:solidFill>
                  <a:srgbClr val="0072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Conv</a:t>
            </a:r>
            <a:r>
              <a:rPr lang="zh-TW" altLang="en-US" sz="4400" b="1" dirty="0">
                <a:solidFill>
                  <a:srgbClr val="0072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哪裡</a:t>
            </a:r>
            <a:r>
              <a:rPr lang="en-US" altLang="zh-TW" sz="4400" b="1" dirty="0">
                <a:solidFill>
                  <a:srgbClr val="0072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"</a:t>
            </a:r>
            <a:r>
              <a:rPr lang="en-US" altLang="zh-TW" sz="4400" b="1" dirty="0">
                <a:solidFill>
                  <a:srgbClr val="0072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AI"</a:t>
            </a:r>
            <a:r>
              <a:rPr lang="zh-TW" altLang="en-US" sz="4400" b="1" dirty="0">
                <a:solidFill>
                  <a:srgbClr val="0072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了？</a:t>
            </a:r>
          </a:p>
        </p:txBody>
      </p:sp>
      <p:sp>
        <p:nvSpPr>
          <p:cNvPr id="11" name="矩形 10"/>
          <p:cNvSpPr/>
          <p:nvPr/>
        </p:nvSpPr>
        <p:spPr>
          <a:xfrm>
            <a:off x="4362672" y="1169051"/>
            <a:ext cx="1338160" cy="139397"/>
          </a:xfrm>
          <a:prstGeom prst="rect">
            <a:avLst/>
          </a:prstGeom>
          <a:solidFill>
            <a:srgbClr val="F5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經典cap圖「黑人問號」真人現身香港留言惹網友爭議">
            <a:extLst>
              <a:ext uri="{FF2B5EF4-FFF2-40B4-BE49-F238E27FC236}">
                <a16:creationId xmlns:a16="http://schemas.microsoft.com/office/drawing/2014/main" id="{1FE85C49-64A4-1960-FAC6-8C8F1BC18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060" y="2803214"/>
            <a:ext cx="4149609" cy="311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網友超愛用！ 正夯「黑人問號」解謎...原來本尊來頭不小| ETtoday生活新聞| ETtoday新聞雲">
            <a:extLst>
              <a:ext uri="{FF2B5EF4-FFF2-40B4-BE49-F238E27FC236}">
                <a16:creationId xmlns:a16="http://schemas.microsoft.com/office/drawing/2014/main" id="{D8443038-050A-7C10-03FF-9CDDA4F6E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884" y="2803214"/>
            <a:ext cx="3041353" cy="310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92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52C8A990-F057-809E-D78F-8C6C1635DDEA}"/>
              </a:ext>
            </a:extLst>
          </p:cNvPr>
          <p:cNvCxnSpPr>
            <a:stCxn id="7" idx="2"/>
            <a:endCxn id="11" idx="0"/>
          </p:cNvCxnSpPr>
          <p:nvPr/>
        </p:nvCxnSpPr>
        <p:spPr>
          <a:xfrm>
            <a:off x="3154590" y="3544203"/>
            <a:ext cx="0" cy="1627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D2443FBB-62EF-B501-F8D4-F4C80CCB2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邊緣偵測的傳統方法</a:t>
            </a:r>
            <a:r>
              <a:rPr lang="en-US" altLang="zh-TW" dirty="0"/>
              <a:t>(Sobel Filter)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20C6C93-088A-AD17-8DD8-13DEC44C3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B41AB79-8C25-3AF8-7138-8617FE419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815" y="2499969"/>
            <a:ext cx="3091550" cy="10442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94531F3-0F99-215F-7E5A-DE0BCA9B9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533" y="2499970"/>
            <a:ext cx="3091550" cy="103739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5335CD1-BBDF-26FC-1366-0C963F029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8815" y="5172131"/>
            <a:ext cx="3091550" cy="103739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FDCD83B-A1FA-30F3-3666-E9765B26C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4533" y="5172131"/>
            <a:ext cx="3091550" cy="1037398"/>
          </a:xfrm>
          <a:prstGeom prst="rect">
            <a:avLst/>
          </a:prstGeom>
        </p:spPr>
      </p:pic>
      <p:pic>
        <p:nvPicPr>
          <p:cNvPr id="1026" name="Picture 2" descr="How to implement Sobel edge detection using Python from scratch - A  Developer Diary">
            <a:extLst>
              <a:ext uri="{FF2B5EF4-FFF2-40B4-BE49-F238E27FC236}">
                <a16:creationId xmlns:a16="http://schemas.microsoft.com/office/drawing/2014/main" id="{8371D981-B525-8BC6-3D5C-1AF17D6C7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46"/>
          <a:stretch/>
        </p:blipFill>
        <p:spPr bwMode="auto">
          <a:xfrm>
            <a:off x="5541607" y="1911586"/>
            <a:ext cx="831684" cy="98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ow to implement Sobel edge detection using Python from scratch - A  Developer Diary">
            <a:extLst>
              <a:ext uri="{FF2B5EF4-FFF2-40B4-BE49-F238E27FC236}">
                <a16:creationId xmlns:a16="http://schemas.microsoft.com/office/drawing/2014/main" id="{1FA114E7-3AE5-DE12-A2C2-A61A070AB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12"/>
          <a:stretch/>
        </p:blipFill>
        <p:spPr bwMode="auto">
          <a:xfrm>
            <a:off x="2049005" y="3902266"/>
            <a:ext cx="831684" cy="95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8D7CEF6-AD99-BF4C-2EED-DFB0C360CDF4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4700365" y="3018669"/>
            <a:ext cx="2514168" cy="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FD9D096-E430-BB89-EF2B-E367E86CB160}"/>
                  </a:ext>
                </a:extLst>
              </p:cNvPr>
              <p:cNvSpPr txBox="1"/>
              <p:nvPr/>
            </p:nvSpPr>
            <p:spPr>
              <a:xfrm>
                <a:off x="5669986" y="5476957"/>
                <a:ext cx="1201226" cy="4277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en-US" altLang="zh-TW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g>
                        <m:e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FD9D096-E430-BB89-EF2B-E367E86CB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986" y="5476957"/>
                <a:ext cx="1201226" cy="427746"/>
              </a:xfrm>
              <a:prstGeom prst="rect">
                <a:avLst/>
              </a:prstGeom>
              <a:blipFill>
                <a:blip r:embed="rId8"/>
                <a:stretch>
                  <a:fillRect b="-411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A0E2D96F-8BBB-8C1D-D075-DFE14A188A64}"/>
              </a:ext>
            </a:extLst>
          </p:cNvPr>
          <p:cNvCxnSpPr>
            <a:cxnSpLocks/>
            <a:stCxn id="9" idx="2"/>
            <a:endCxn id="25" idx="0"/>
          </p:cNvCxnSpPr>
          <p:nvPr/>
        </p:nvCxnSpPr>
        <p:spPr>
          <a:xfrm rot="5400000">
            <a:off x="6545660" y="3262308"/>
            <a:ext cx="1939589" cy="24897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0AB76D8D-48A4-151E-A2D6-356E07035935}"/>
              </a:ext>
            </a:extLst>
          </p:cNvPr>
          <p:cNvCxnSpPr>
            <a:stCxn id="11" idx="3"/>
            <a:endCxn id="25" idx="1"/>
          </p:cNvCxnSpPr>
          <p:nvPr/>
        </p:nvCxnSpPr>
        <p:spPr>
          <a:xfrm>
            <a:off x="4700365" y="5690830"/>
            <a:ext cx="969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C4CD87E6-3192-4C4A-E31B-DB8B8FBB8C4A}"/>
              </a:ext>
            </a:extLst>
          </p:cNvPr>
          <p:cNvCxnSpPr>
            <a:stCxn id="25" idx="3"/>
            <a:endCxn id="13" idx="1"/>
          </p:cNvCxnSpPr>
          <p:nvPr/>
        </p:nvCxnSpPr>
        <p:spPr>
          <a:xfrm>
            <a:off x="6871212" y="5690830"/>
            <a:ext cx="343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AB697AF-B04A-2977-113B-1F6800AD30FF}"/>
              </a:ext>
            </a:extLst>
          </p:cNvPr>
          <p:cNvSpPr txBox="1"/>
          <p:nvPr/>
        </p:nvSpPr>
        <p:spPr>
          <a:xfrm>
            <a:off x="0" y="6483799"/>
            <a:ext cx="770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Code available on GitHub: </a:t>
            </a:r>
            <a:r>
              <a:rPr lang="en-US" altLang="zh-TW" dirty="0">
                <a:hlinkClick r:id="rId9"/>
              </a:rPr>
              <a:t>https://github.com/starrain3/ladder_program_design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3143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19CC51-4913-CDB4-2923-8C6A227E5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池化層 </a:t>
            </a:r>
            <a:r>
              <a:rPr lang="en-US" altLang="zh-TW" dirty="0"/>
              <a:t>(Pooling Layer)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AA20735-F726-45D6-6C61-55216336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49" name="表格 9">
            <a:extLst>
              <a:ext uri="{FF2B5EF4-FFF2-40B4-BE49-F238E27FC236}">
                <a16:creationId xmlns:a16="http://schemas.microsoft.com/office/drawing/2014/main" id="{7F70D51B-3F3A-9967-CD17-0DFA11B3E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248540"/>
              </p:ext>
            </p:extLst>
          </p:nvPr>
        </p:nvGraphicFramePr>
        <p:xfrm>
          <a:off x="6323089" y="1924606"/>
          <a:ext cx="4652820" cy="1676400"/>
        </p:xfrm>
        <a:graphic>
          <a:graphicData uri="http://schemas.openxmlformats.org/drawingml/2006/table">
            <a:tbl>
              <a:tblPr firstRow="1" bandRow="1"/>
              <a:tblGrid>
                <a:gridCol w="2089940">
                  <a:extLst>
                    <a:ext uri="{9D8B030D-6E8A-4147-A177-3AD203B41FA5}">
                      <a16:colId xmlns:a16="http://schemas.microsoft.com/office/drawing/2014/main" val="3868349839"/>
                    </a:ext>
                  </a:extLst>
                </a:gridCol>
                <a:gridCol w="2562880">
                  <a:extLst>
                    <a:ext uri="{9D8B030D-6E8A-4147-A177-3AD203B41FA5}">
                      <a16:colId xmlns:a16="http://schemas.microsoft.com/office/drawing/2014/main" val="4273341776"/>
                    </a:ext>
                  </a:extLst>
                </a:gridCol>
              </a:tblGrid>
              <a:tr h="244293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/>
                        <a:t>池化</a:t>
                      </a:r>
                      <a:r>
                        <a:rPr lang="en-US" altLang="zh-TW" sz="1400" dirty="0"/>
                        <a:t>(Pooling)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97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433895"/>
                  </a:ext>
                </a:extLst>
              </a:tr>
              <a:tr h="2289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TW" sz="1200" b="1" dirty="0"/>
                        <a:t>Input</a:t>
                      </a:r>
                      <a:r>
                        <a:rPr lang="zh-TW" altLang="en-US" sz="1200" b="1" dirty="0"/>
                        <a:t> </a:t>
                      </a:r>
                      <a:r>
                        <a:rPr lang="en-US" altLang="zh-TW" sz="1200" b="1" dirty="0"/>
                        <a:t>(or Feature map)</a:t>
                      </a:r>
                      <a:endParaRPr lang="zh-TW" altLang="en-US" sz="1200" b="1" dirty="0"/>
                    </a:p>
                  </a:txBody>
                  <a:tcPr anchor="ctr">
                    <a:lnL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zh-TW" altLang="en-US" sz="1200" b="1" dirty="0"/>
                        <a:t>輸入的圖</a:t>
                      </a:r>
                      <a:r>
                        <a:rPr lang="en-US" altLang="zh-TW" sz="1200" b="1" dirty="0"/>
                        <a:t>/</a:t>
                      </a:r>
                      <a:r>
                        <a:rPr lang="zh-TW" altLang="en-US" sz="1200" b="1" dirty="0"/>
                        <a:t>特徵圖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655955"/>
                  </a:ext>
                </a:extLst>
              </a:tr>
              <a:tr h="2252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TW" sz="1200" b="1" dirty="0"/>
                        <a:t>K-size</a:t>
                      </a:r>
                      <a:endParaRPr lang="zh-TW" altLang="en-US" sz="1200" b="1" dirty="0"/>
                    </a:p>
                  </a:txBody>
                  <a:tcPr anchor="ctr">
                    <a:lnL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zh-TW" altLang="en-US" sz="1200" b="1" dirty="0"/>
                        <a:t>滑動窗口的大小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979798"/>
                  </a:ext>
                </a:extLst>
              </a:tr>
              <a:tr h="2252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TW" sz="1200" b="1" dirty="0"/>
                        <a:t>Stride</a:t>
                      </a:r>
                      <a:endParaRPr lang="zh-TW" altLang="en-US" sz="1200" b="1" dirty="0"/>
                    </a:p>
                  </a:txBody>
                  <a:tcPr anchor="ctr">
                    <a:lnL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zh-TW" altLang="en-US" sz="1200" b="1" dirty="0"/>
                        <a:t>移動的步伐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8438360"/>
                  </a:ext>
                </a:extLst>
              </a:tr>
              <a:tr h="2252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TW" sz="1200" b="1" dirty="0"/>
                        <a:t>Padding</a:t>
                      </a:r>
                      <a:endParaRPr lang="zh-TW" altLang="en-US" sz="1200" b="1" dirty="0"/>
                    </a:p>
                  </a:txBody>
                  <a:tcPr anchor="ctr">
                    <a:lnL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zh-TW" altLang="en-US" sz="1200" b="1" dirty="0"/>
                        <a:t>圖形外圍填充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709281"/>
                  </a:ext>
                </a:extLst>
              </a:tr>
              <a:tr h="2252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TW" sz="1200" b="1" dirty="0"/>
                        <a:t>Output (or Feature map)</a:t>
                      </a:r>
                      <a:endParaRPr lang="zh-TW" altLang="en-US" sz="1200" b="1" dirty="0"/>
                    </a:p>
                  </a:txBody>
                  <a:tcPr anchor="ctr">
                    <a:lnL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zh-TW" altLang="en-US" sz="1200" b="1" dirty="0"/>
                        <a:t>輸出的圖</a:t>
                      </a:r>
                      <a:r>
                        <a:rPr lang="en-US" altLang="zh-TW" sz="1200" b="1" dirty="0"/>
                        <a:t>/</a:t>
                      </a:r>
                      <a:r>
                        <a:rPr lang="zh-TW" altLang="en-US" sz="1200" b="1" dirty="0"/>
                        <a:t>特徵圖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8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3806861"/>
                  </a:ext>
                </a:extLst>
              </a:tr>
            </a:tbl>
          </a:graphicData>
        </a:graphic>
      </p:graphicFrame>
      <p:grpSp>
        <p:nvGrpSpPr>
          <p:cNvPr id="56" name="群組 55">
            <a:extLst>
              <a:ext uri="{FF2B5EF4-FFF2-40B4-BE49-F238E27FC236}">
                <a16:creationId xmlns:a16="http://schemas.microsoft.com/office/drawing/2014/main" id="{F1BAEDB4-5258-ADBA-C6AC-CD93F7368413}"/>
              </a:ext>
            </a:extLst>
          </p:cNvPr>
          <p:cNvGrpSpPr/>
          <p:nvPr/>
        </p:nvGrpSpPr>
        <p:grpSpPr>
          <a:xfrm>
            <a:off x="303357" y="4573316"/>
            <a:ext cx="1451295" cy="1296141"/>
            <a:chOff x="620917" y="3637059"/>
            <a:chExt cx="3453636" cy="3084416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643CC6AC-88BB-275B-AD04-4D57A20F52E4}"/>
                </a:ext>
              </a:extLst>
            </p:cNvPr>
            <p:cNvSpPr/>
            <p:nvPr/>
          </p:nvSpPr>
          <p:spPr>
            <a:xfrm>
              <a:off x="620917" y="3637059"/>
              <a:ext cx="863409" cy="773844"/>
            </a:xfrm>
            <a:prstGeom prst="rect">
              <a:avLst/>
            </a:prstGeom>
            <a:solidFill>
              <a:srgbClr val="4472C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4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94852A2E-5928-6C32-81A9-C65658F85768}"/>
                </a:ext>
              </a:extLst>
            </p:cNvPr>
            <p:cNvSpPr/>
            <p:nvPr/>
          </p:nvSpPr>
          <p:spPr>
            <a:xfrm>
              <a:off x="1484326" y="3637059"/>
              <a:ext cx="863409" cy="773844"/>
            </a:xfrm>
            <a:prstGeom prst="rect">
              <a:avLst/>
            </a:prstGeom>
            <a:solidFill>
              <a:srgbClr val="4472C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8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811ECFA-F4E7-A41F-FBBC-957791320BBD}"/>
                </a:ext>
              </a:extLst>
            </p:cNvPr>
            <p:cNvSpPr/>
            <p:nvPr/>
          </p:nvSpPr>
          <p:spPr>
            <a:xfrm>
              <a:off x="620917" y="4410903"/>
              <a:ext cx="863409" cy="773844"/>
            </a:xfrm>
            <a:prstGeom prst="rect">
              <a:avLst/>
            </a:prstGeom>
            <a:solidFill>
              <a:srgbClr val="4472C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5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7C452BB7-1CC7-6233-5615-BBB58105F992}"/>
                </a:ext>
              </a:extLst>
            </p:cNvPr>
            <p:cNvSpPr/>
            <p:nvPr/>
          </p:nvSpPr>
          <p:spPr>
            <a:xfrm>
              <a:off x="1484326" y="4410903"/>
              <a:ext cx="863409" cy="773844"/>
            </a:xfrm>
            <a:prstGeom prst="rect">
              <a:avLst/>
            </a:prstGeom>
            <a:solidFill>
              <a:srgbClr val="4472C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7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C5C2BF21-FFA8-5289-2C9A-2282709E8106}"/>
                </a:ext>
              </a:extLst>
            </p:cNvPr>
            <p:cNvSpPr/>
            <p:nvPr/>
          </p:nvSpPr>
          <p:spPr>
            <a:xfrm>
              <a:off x="2347735" y="3637059"/>
              <a:ext cx="863409" cy="773844"/>
            </a:xfrm>
            <a:prstGeom prst="rect">
              <a:avLst/>
            </a:prstGeom>
            <a:solidFill>
              <a:srgbClr val="FFC0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9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5FC15BF-1749-2418-41EC-4BEAF9C8D2F5}"/>
                </a:ext>
              </a:extLst>
            </p:cNvPr>
            <p:cNvSpPr/>
            <p:nvPr/>
          </p:nvSpPr>
          <p:spPr>
            <a:xfrm>
              <a:off x="3211144" y="3637059"/>
              <a:ext cx="863409" cy="773844"/>
            </a:xfrm>
            <a:prstGeom prst="rect">
              <a:avLst/>
            </a:prstGeom>
            <a:solidFill>
              <a:srgbClr val="FFC0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8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C273DB3A-FB84-7DFB-1968-0F04F3CA6EC0}"/>
                </a:ext>
              </a:extLst>
            </p:cNvPr>
            <p:cNvSpPr/>
            <p:nvPr/>
          </p:nvSpPr>
          <p:spPr>
            <a:xfrm>
              <a:off x="2347735" y="4410903"/>
              <a:ext cx="863409" cy="773844"/>
            </a:xfrm>
            <a:prstGeom prst="rect">
              <a:avLst/>
            </a:prstGeom>
            <a:solidFill>
              <a:srgbClr val="FFC0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6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97D26D86-242B-1430-514D-F6332D19DA37}"/>
                </a:ext>
              </a:extLst>
            </p:cNvPr>
            <p:cNvSpPr/>
            <p:nvPr/>
          </p:nvSpPr>
          <p:spPr>
            <a:xfrm>
              <a:off x="3211144" y="4410903"/>
              <a:ext cx="863409" cy="773844"/>
            </a:xfrm>
            <a:prstGeom prst="rect">
              <a:avLst/>
            </a:prstGeom>
            <a:solidFill>
              <a:srgbClr val="FFC0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7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FDE5188-78EE-0035-4A57-720846CDB462}"/>
                </a:ext>
              </a:extLst>
            </p:cNvPr>
            <p:cNvSpPr/>
            <p:nvPr/>
          </p:nvSpPr>
          <p:spPr>
            <a:xfrm>
              <a:off x="2347735" y="5173787"/>
              <a:ext cx="863409" cy="773844"/>
            </a:xfrm>
            <a:prstGeom prst="rect">
              <a:avLst/>
            </a:prstGeom>
            <a:solidFill>
              <a:srgbClr val="A5A5A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8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592A33B-E410-D959-6BB0-54C2B04E1D0F}"/>
                </a:ext>
              </a:extLst>
            </p:cNvPr>
            <p:cNvSpPr/>
            <p:nvPr/>
          </p:nvSpPr>
          <p:spPr>
            <a:xfrm>
              <a:off x="3211144" y="5173787"/>
              <a:ext cx="863409" cy="773844"/>
            </a:xfrm>
            <a:prstGeom prst="rect">
              <a:avLst/>
            </a:prstGeom>
            <a:solidFill>
              <a:srgbClr val="A5A5A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7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97E002EC-31BF-6A0A-FA8D-51526D0A06F6}"/>
                </a:ext>
              </a:extLst>
            </p:cNvPr>
            <p:cNvSpPr/>
            <p:nvPr/>
          </p:nvSpPr>
          <p:spPr>
            <a:xfrm>
              <a:off x="2347735" y="5947631"/>
              <a:ext cx="863409" cy="773844"/>
            </a:xfrm>
            <a:prstGeom prst="rect">
              <a:avLst/>
            </a:prstGeom>
            <a:solidFill>
              <a:srgbClr val="A5A5A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5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CA9EA49E-FF73-C6C2-819F-984A86207EC3}"/>
                </a:ext>
              </a:extLst>
            </p:cNvPr>
            <p:cNvSpPr/>
            <p:nvPr/>
          </p:nvSpPr>
          <p:spPr>
            <a:xfrm>
              <a:off x="3211144" y="5947631"/>
              <a:ext cx="863409" cy="773844"/>
            </a:xfrm>
            <a:prstGeom prst="rect">
              <a:avLst/>
            </a:prstGeom>
            <a:solidFill>
              <a:srgbClr val="A5A5A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5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77FD26F4-7852-FC36-36FE-9F0E6DEA835E}"/>
                </a:ext>
              </a:extLst>
            </p:cNvPr>
            <p:cNvSpPr/>
            <p:nvPr/>
          </p:nvSpPr>
          <p:spPr>
            <a:xfrm>
              <a:off x="620917" y="5173787"/>
              <a:ext cx="863409" cy="773844"/>
            </a:xfrm>
            <a:prstGeom prst="rect">
              <a:avLst/>
            </a:prstGeom>
            <a:solidFill>
              <a:srgbClr val="70AD47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1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3584314F-FBF5-E6EF-52E6-2AB8D53CC500}"/>
                </a:ext>
              </a:extLst>
            </p:cNvPr>
            <p:cNvSpPr/>
            <p:nvPr/>
          </p:nvSpPr>
          <p:spPr>
            <a:xfrm>
              <a:off x="1484326" y="5173787"/>
              <a:ext cx="863409" cy="773844"/>
            </a:xfrm>
            <a:prstGeom prst="rect">
              <a:avLst/>
            </a:prstGeom>
            <a:solidFill>
              <a:srgbClr val="70AD47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2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B101B34B-6DFB-AB98-70FF-A29CA1246399}"/>
                </a:ext>
              </a:extLst>
            </p:cNvPr>
            <p:cNvSpPr/>
            <p:nvPr/>
          </p:nvSpPr>
          <p:spPr>
            <a:xfrm>
              <a:off x="620917" y="5947631"/>
              <a:ext cx="863409" cy="773844"/>
            </a:xfrm>
            <a:prstGeom prst="rect">
              <a:avLst/>
            </a:prstGeom>
            <a:solidFill>
              <a:srgbClr val="70AD47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5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AE692FE1-E362-C8DC-3BDD-B8CE82B5B111}"/>
                </a:ext>
              </a:extLst>
            </p:cNvPr>
            <p:cNvSpPr/>
            <p:nvPr/>
          </p:nvSpPr>
          <p:spPr>
            <a:xfrm>
              <a:off x="1484326" y="5947631"/>
              <a:ext cx="863409" cy="773844"/>
            </a:xfrm>
            <a:prstGeom prst="rect">
              <a:avLst/>
            </a:prstGeom>
            <a:solidFill>
              <a:srgbClr val="70AD47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3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78D01816-0212-5E91-78F7-E368D5443A56}"/>
              </a:ext>
            </a:extLst>
          </p:cNvPr>
          <p:cNvGrpSpPr/>
          <p:nvPr/>
        </p:nvGrpSpPr>
        <p:grpSpPr>
          <a:xfrm>
            <a:off x="2600634" y="4009777"/>
            <a:ext cx="746584" cy="645768"/>
            <a:chOff x="4383648" y="3900886"/>
            <a:chExt cx="1136730" cy="1011598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FD061070-C34E-BAD2-A3FF-6B57A9583857}"/>
                </a:ext>
              </a:extLst>
            </p:cNvPr>
            <p:cNvSpPr/>
            <p:nvPr/>
          </p:nvSpPr>
          <p:spPr>
            <a:xfrm>
              <a:off x="4383648" y="3900886"/>
              <a:ext cx="568365" cy="509406"/>
            </a:xfrm>
            <a:prstGeom prst="rect">
              <a:avLst/>
            </a:prstGeom>
            <a:solidFill>
              <a:srgbClr val="4472C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8</a:t>
              </a: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AEF847EF-7E7F-1E47-B777-DF63CF29BC73}"/>
                </a:ext>
              </a:extLst>
            </p:cNvPr>
            <p:cNvSpPr/>
            <p:nvPr/>
          </p:nvSpPr>
          <p:spPr>
            <a:xfrm>
              <a:off x="4952013" y="3900886"/>
              <a:ext cx="568365" cy="509406"/>
            </a:xfrm>
            <a:prstGeom prst="rect">
              <a:avLst/>
            </a:prstGeom>
            <a:solidFill>
              <a:srgbClr val="FFC0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9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2C7F9F03-AC30-4881-55BF-EB0B509EEE8B}"/>
                </a:ext>
              </a:extLst>
            </p:cNvPr>
            <p:cNvSpPr/>
            <p:nvPr/>
          </p:nvSpPr>
          <p:spPr>
            <a:xfrm>
              <a:off x="4952013" y="4403078"/>
              <a:ext cx="568365" cy="509406"/>
            </a:xfrm>
            <a:prstGeom prst="rect">
              <a:avLst/>
            </a:prstGeom>
            <a:solidFill>
              <a:srgbClr val="A5A5A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8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E6F8E886-71EC-B2E4-5A4D-9A53DE41E9AD}"/>
                </a:ext>
              </a:extLst>
            </p:cNvPr>
            <p:cNvSpPr/>
            <p:nvPr/>
          </p:nvSpPr>
          <p:spPr>
            <a:xfrm>
              <a:off x="4383648" y="4403078"/>
              <a:ext cx="568365" cy="509406"/>
            </a:xfrm>
            <a:prstGeom prst="rect">
              <a:avLst/>
            </a:prstGeom>
            <a:solidFill>
              <a:srgbClr val="70AD47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5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7660A7A8-BB1C-9BB7-5B9E-257CC91B255F}"/>
              </a:ext>
            </a:extLst>
          </p:cNvPr>
          <p:cNvGrpSpPr/>
          <p:nvPr/>
        </p:nvGrpSpPr>
        <p:grpSpPr>
          <a:xfrm>
            <a:off x="2494171" y="5359495"/>
            <a:ext cx="808756" cy="728782"/>
            <a:chOff x="4383648" y="5414676"/>
            <a:chExt cx="1136730" cy="1011598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4A84A541-D029-90FB-AC59-CAB7811BDFBC}"/>
                </a:ext>
              </a:extLst>
            </p:cNvPr>
            <p:cNvSpPr/>
            <p:nvPr/>
          </p:nvSpPr>
          <p:spPr>
            <a:xfrm>
              <a:off x="4383648" y="5414676"/>
              <a:ext cx="568365" cy="509406"/>
            </a:xfrm>
            <a:prstGeom prst="rect">
              <a:avLst/>
            </a:prstGeom>
            <a:solidFill>
              <a:srgbClr val="4472C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6</a:t>
              </a: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E65CACA1-38B5-84E6-D1C9-8BFC659AD5DD}"/>
                </a:ext>
              </a:extLst>
            </p:cNvPr>
            <p:cNvSpPr/>
            <p:nvPr/>
          </p:nvSpPr>
          <p:spPr>
            <a:xfrm>
              <a:off x="4952013" y="5414676"/>
              <a:ext cx="568365" cy="509406"/>
            </a:xfrm>
            <a:prstGeom prst="rect">
              <a:avLst/>
            </a:prstGeom>
            <a:solidFill>
              <a:srgbClr val="FFC0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9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C6F14226-47E4-2138-CC67-F154D245492D}"/>
                </a:ext>
              </a:extLst>
            </p:cNvPr>
            <p:cNvSpPr/>
            <p:nvPr/>
          </p:nvSpPr>
          <p:spPr>
            <a:xfrm>
              <a:off x="4952013" y="5916868"/>
              <a:ext cx="568365" cy="509406"/>
            </a:xfrm>
            <a:prstGeom prst="rect">
              <a:avLst/>
            </a:prstGeom>
            <a:solidFill>
              <a:srgbClr val="A5A5A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6.25</a:t>
              </a:r>
              <a:endParaRPr kumimoji="0" lang="zh-TW" altLang="en-US" sz="7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2F8EC8BF-3388-C5EA-461F-45EB0E2DCF9D}"/>
                </a:ext>
              </a:extLst>
            </p:cNvPr>
            <p:cNvSpPr/>
            <p:nvPr/>
          </p:nvSpPr>
          <p:spPr>
            <a:xfrm>
              <a:off x="4383648" y="5916868"/>
              <a:ext cx="568365" cy="509406"/>
            </a:xfrm>
            <a:prstGeom prst="rect">
              <a:avLst/>
            </a:prstGeom>
            <a:solidFill>
              <a:srgbClr val="70AD47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2.75</a:t>
              </a:r>
              <a:endParaRPr kumimoji="0" lang="zh-TW" altLang="en-US" sz="7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83" name="箭號: 向右 82">
            <a:extLst>
              <a:ext uri="{FF2B5EF4-FFF2-40B4-BE49-F238E27FC236}">
                <a16:creationId xmlns:a16="http://schemas.microsoft.com/office/drawing/2014/main" id="{E51F8884-CF26-9E05-8D3A-12039A2888AA}"/>
              </a:ext>
            </a:extLst>
          </p:cNvPr>
          <p:cNvSpPr/>
          <p:nvPr/>
        </p:nvSpPr>
        <p:spPr>
          <a:xfrm>
            <a:off x="1892909" y="5007639"/>
            <a:ext cx="420164" cy="422889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4F40F5E3-E13F-354B-4A56-4BD23317ADDA}"/>
              </a:ext>
            </a:extLst>
          </p:cNvPr>
          <p:cNvSpPr txBox="1"/>
          <p:nvPr/>
        </p:nvSpPr>
        <p:spPr>
          <a:xfrm>
            <a:off x="2381764" y="4656094"/>
            <a:ext cx="1322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prstClr val="black"/>
                </a:solidFill>
                <a:latin typeface="微软雅黑"/>
                <a:ea typeface="微软雅黑"/>
              </a:rPr>
              <a:t>Max Pooling</a:t>
            </a:r>
            <a:endParaRPr lang="zh-TW" altLang="en-US" sz="1400" b="1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9910580-67AB-BABE-3F47-4EA486D1FC04}"/>
              </a:ext>
            </a:extLst>
          </p:cNvPr>
          <p:cNvSpPr txBox="1"/>
          <p:nvPr/>
        </p:nvSpPr>
        <p:spPr>
          <a:xfrm>
            <a:off x="2046584" y="6127303"/>
            <a:ext cx="1692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prstClr val="black"/>
                </a:solidFill>
                <a:latin typeface="微软雅黑"/>
                <a:ea typeface="微软雅黑"/>
              </a:rPr>
              <a:t>Average Pooling</a:t>
            </a:r>
            <a:endParaRPr lang="zh-TW" altLang="en-US" sz="1400" b="1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65A4D722-4577-40F0-2FFC-E1C29BA74242}"/>
              </a:ext>
            </a:extLst>
          </p:cNvPr>
          <p:cNvGrpSpPr/>
          <p:nvPr/>
        </p:nvGrpSpPr>
        <p:grpSpPr>
          <a:xfrm>
            <a:off x="3939871" y="3984629"/>
            <a:ext cx="3200325" cy="2405370"/>
            <a:chOff x="4251264" y="3881376"/>
            <a:chExt cx="3200325" cy="2405370"/>
          </a:xfrm>
        </p:grpSpPr>
        <p:pic>
          <p:nvPicPr>
            <p:cNvPr id="87" name="Picture 2" descr="pooling animation">
              <a:extLst>
                <a:ext uri="{FF2B5EF4-FFF2-40B4-BE49-F238E27FC236}">
                  <a16:creationId xmlns:a16="http://schemas.microsoft.com/office/drawing/2014/main" id="{C5F7D711-E3B3-4E74-7E9D-5BB4845ECDFF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1264" y="4082748"/>
              <a:ext cx="3200325" cy="220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9F7A6495-EB41-4EAB-8C4A-39D721533557}"/>
                </a:ext>
              </a:extLst>
            </p:cNvPr>
            <p:cNvSpPr txBox="1"/>
            <p:nvPr/>
          </p:nvSpPr>
          <p:spPr>
            <a:xfrm>
              <a:off x="5437946" y="3881376"/>
              <a:ext cx="10773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u="sng" dirty="0">
                  <a:solidFill>
                    <a:prstClr val="black"/>
                  </a:solidFill>
                  <a:latin typeface="微软雅黑"/>
                  <a:ea typeface="微软雅黑"/>
                </a:rPr>
                <a:t>動畫呈現</a:t>
              </a:r>
            </a:p>
          </p:txBody>
        </p:sp>
      </p:grpSp>
      <p:pic>
        <p:nvPicPr>
          <p:cNvPr id="89" name="圖片 88">
            <a:extLst>
              <a:ext uri="{FF2B5EF4-FFF2-40B4-BE49-F238E27FC236}">
                <a16:creationId xmlns:a16="http://schemas.microsoft.com/office/drawing/2014/main" id="{36F2276A-9A82-91D8-A100-FF83DF4EE7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79"/>
          <a:stretch/>
        </p:blipFill>
        <p:spPr>
          <a:xfrm>
            <a:off x="7421437" y="3831061"/>
            <a:ext cx="4600449" cy="2466673"/>
          </a:xfrm>
          <a:prstGeom prst="rect">
            <a:avLst/>
          </a:prstGeom>
        </p:spPr>
      </p:pic>
      <p:sp>
        <p:nvSpPr>
          <p:cNvPr id="90" name="文字方塊 89">
            <a:extLst>
              <a:ext uri="{FF2B5EF4-FFF2-40B4-BE49-F238E27FC236}">
                <a16:creationId xmlns:a16="http://schemas.microsoft.com/office/drawing/2014/main" id="{29D2C4FF-F074-9D02-5B86-BF997F49C14E}"/>
              </a:ext>
            </a:extLst>
          </p:cNvPr>
          <p:cNvSpPr txBox="1"/>
          <p:nvPr/>
        </p:nvSpPr>
        <p:spPr>
          <a:xfrm>
            <a:off x="9406336" y="6343239"/>
            <a:ext cx="1082027" cy="276999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828979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Pooling</a:t>
            </a: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過後</a:t>
            </a:r>
          </a:p>
        </p:txBody>
      </p:sp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8A0BDEA3-66FD-3620-B339-3B4DA01E17CD}"/>
              </a:ext>
            </a:extLst>
          </p:cNvPr>
          <p:cNvSpPr/>
          <p:nvPr/>
        </p:nvSpPr>
        <p:spPr>
          <a:xfrm>
            <a:off x="7611522" y="3838784"/>
            <a:ext cx="4142097" cy="44452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9F65B55D-0CF1-25DE-4327-A994F749A0F0}"/>
              </a:ext>
            </a:extLst>
          </p:cNvPr>
          <p:cNvGrpSpPr/>
          <p:nvPr/>
        </p:nvGrpSpPr>
        <p:grpSpPr>
          <a:xfrm>
            <a:off x="1892909" y="1838821"/>
            <a:ext cx="3792162" cy="1763102"/>
            <a:chOff x="1021571" y="1752390"/>
            <a:chExt cx="3792162" cy="1763102"/>
          </a:xfrm>
        </p:grpSpPr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1DE4FCD2-2E7B-F2FA-25C2-2286F09EF690}"/>
                </a:ext>
              </a:extLst>
            </p:cNvPr>
            <p:cNvGrpSpPr/>
            <p:nvPr/>
          </p:nvGrpSpPr>
          <p:grpSpPr>
            <a:xfrm>
              <a:off x="1021571" y="1752390"/>
              <a:ext cx="3784728" cy="1239294"/>
              <a:chOff x="1040421" y="2226612"/>
              <a:chExt cx="3784728" cy="1239294"/>
            </a:xfrm>
          </p:grpSpPr>
          <p:grpSp>
            <p:nvGrpSpPr>
              <p:cNvPr id="51" name="25">
                <a:extLst>
                  <a:ext uri="{FF2B5EF4-FFF2-40B4-BE49-F238E27FC236}">
                    <a16:creationId xmlns:a16="http://schemas.microsoft.com/office/drawing/2014/main" id="{4A061A84-23D5-3600-BDD9-AFA664887E50}"/>
                  </a:ext>
                </a:extLst>
              </p:cNvPr>
              <p:cNvGrpSpPr/>
              <p:nvPr/>
            </p:nvGrpSpPr>
            <p:grpSpPr>
              <a:xfrm>
                <a:off x="1047855" y="2226612"/>
                <a:ext cx="3349577" cy="1029406"/>
                <a:chOff x="2031191" y="1347842"/>
                <a:chExt cx="2555777" cy="1029406"/>
              </a:xfrm>
            </p:grpSpPr>
            <p:sp>
              <p:nvSpPr>
                <p:cNvPr id="53" name="TextBox 13">
                  <a:extLst>
                    <a:ext uri="{FF2B5EF4-FFF2-40B4-BE49-F238E27FC236}">
                      <a16:creationId xmlns:a16="http://schemas.microsoft.com/office/drawing/2014/main" id="{FE180D6B-D2A0-1240-9514-CD60BCFD9771}"/>
                    </a:ext>
                  </a:extLst>
                </p:cNvPr>
                <p:cNvSpPr txBox="1"/>
                <p:nvPr/>
              </p:nvSpPr>
              <p:spPr>
                <a:xfrm>
                  <a:off x="2031191" y="1347842"/>
                  <a:ext cx="2555777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zh-TW" altLang="en-US" sz="14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/>
                      <a:ea typeface="微软雅黑"/>
                      <a:cs typeface="+mn-ea"/>
                      <a:sym typeface="+mn-lt"/>
                    </a:rPr>
                    <a:t>池化層用在哪裡</a:t>
                  </a:r>
                  <a:r>
                    <a:rPr lang="en-US" altLang="zh-TW" sz="14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/>
                      <a:ea typeface="微软雅黑"/>
                      <a:cs typeface="+mn-ea"/>
                      <a:sym typeface="+mn-lt"/>
                    </a:rPr>
                    <a:t>?</a:t>
                  </a:r>
                  <a:endPara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TextBox 14">
                  <a:extLst>
                    <a:ext uri="{FF2B5EF4-FFF2-40B4-BE49-F238E27FC236}">
                      <a16:creationId xmlns:a16="http://schemas.microsoft.com/office/drawing/2014/main" id="{1611F893-CD10-A048-FF98-AF178785E393}"/>
                    </a:ext>
                  </a:extLst>
                </p:cNvPr>
                <p:cNvSpPr txBox="1"/>
                <p:nvPr/>
              </p:nvSpPr>
              <p:spPr>
                <a:xfrm>
                  <a:off x="2031192" y="1621016"/>
                  <a:ext cx="25557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1200" dirty="0">
                      <a:solidFill>
                        <a:srgbClr val="292929"/>
                      </a:solidFill>
                      <a:latin typeface="charter"/>
                      <a:ea typeface="微软雅黑"/>
                    </a:rPr>
                    <a:t>將圖片</a:t>
                  </a:r>
                  <a:r>
                    <a:rPr lang="zh-TW" altLang="en-US" sz="1200" dirty="0">
                      <a:solidFill>
                        <a:srgbClr val="C00000"/>
                      </a:solidFill>
                      <a:latin typeface="charter"/>
                      <a:ea typeface="微软雅黑"/>
                    </a:rPr>
                    <a:t>資訊量減少</a:t>
                  </a:r>
                  <a:r>
                    <a:rPr lang="zh-TW" altLang="en-US" sz="1200" dirty="0">
                      <a:solidFill>
                        <a:srgbClr val="292929"/>
                      </a:solidFill>
                      <a:latin typeface="charter"/>
                      <a:ea typeface="微软雅黑"/>
                    </a:rPr>
                    <a:t>並</a:t>
                  </a:r>
                  <a:r>
                    <a:rPr lang="zh-TW" altLang="en-US" sz="1200" dirty="0">
                      <a:solidFill>
                        <a:srgbClr val="C00000"/>
                      </a:solidFill>
                      <a:latin typeface="charter"/>
                      <a:ea typeface="微软雅黑"/>
                    </a:rPr>
                    <a:t>保留重要資訊</a:t>
                  </a:r>
                  <a:r>
                    <a:rPr lang="zh-TW" altLang="en-US" sz="1200" dirty="0">
                      <a:solidFill>
                        <a:srgbClr val="292929"/>
                      </a:solidFill>
                      <a:latin typeface="charter"/>
                      <a:ea typeface="微软雅黑"/>
                    </a:rPr>
                    <a:t>的方法</a:t>
                  </a:r>
                  <a:endParaRPr lang="en-US" altLang="zh-TW" sz="1200" dirty="0">
                    <a:solidFill>
                      <a:srgbClr val="292929"/>
                    </a:solidFill>
                    <a:latin typeface="charter"/>
                    <a:ea typeface="微软雅黑"/>
                  </a:endParaRPr>
                </a:p>
                <a:p>
                  <a:r>
                    <a:rPr lang="zh-TW" altLang="en-US" sz="1200" dirty="0">
                      <a:solidFill>
                        <a:srgbClr val="292929"/>
                      </a:solidFill>
                      <a:latin typeface="charter"/>
                      <a:ea typeface="微软雅黑"/>
                    </a:rPr>
                    <a:t>不會學習到任何參數</a:t>
                  </a:r>
                  <a:endParaRPr lang="en-US" altLang="zh-TW" sz="1200" dirty="0">
                    <a:solidFill>
                      <a:srgbClr val="292929"/>
                    </a:solidFill>
                    <a:latin typeface="charter"/>
                    <a:ea typeface="微软雅黑"/>
                  </a:endParaRPr>
                </a:p>
              </p:txBody>
            </p:sp>
            <p:sp>
              <p:nvSpPr>
                <p:cNvPr id="55" name="TextBox 13">
                  <a:extLst>
                    <a:ext uri="{FF2B5EF4-FFF2-40B4-BE49-F238E27FC236}">
                      <a16:creationId xmlns:a16="http://schemas.microsoft.com/office/drawing/2014/main" id="{4DE6A012-3C49-1468-8CE6-4F3D373ACD4E}"/>
                    </a:ext>
                  </a:extLst>
                </p:cNvPr>
                <p:cNvSpPr txBox="1"/>
                <p:nvPr/>
              </p:nvSpPr>
              <p:spPr>
                <a:xfrm>
                  <a:off x="2031191" y="2069471"/>
                  <a:ext cx="2555777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altLang="zh-TW" sz="14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/>
                      <a:ea typeface="微软雅黑"/>
                      <a:cs typeface="+mn-ea"/>
                      <a:sym typeface="+mn-lt"/>
                    </a:rPr>
                    <a:t>Max Pooling</a:t>
                  </a:r>
                  <a:endPara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2" name="TextBox 14">
                <a:extLst>
                  <a:ext uri="{FF2B5EF4-FFF2-40B4-BE49-F238E27FC236}">
                    <a16:creationId xmlns:a16="http://schemas.microsoft.com/office/drawing/2014/main" id="{565F0852-28D8-4767-F339-48C67A0C1722}"/>
                  </a:ext>
                </a:extLst>
              </p:cNvPr>
              <p:cNvSpPr txBox="1"/>
              <p:nvPr/>
            </p:nvSpPr>
            <p:spPr>
              <a:xfrm>
                <a:off x="1040421" y="3188907"/>
                <a:ext cx="37847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/>
                    <a:ea typeface="微软雅黑"/>
                    <a:cs typeface="+mn-ea"/>
                    <a:sym typeface="+mn-lt"/>
                  </a:rPr>
                  <a:t>區域內最大的數值作為代表</a:t>
                </a:r>
                <a:endPara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92" name="TextBox 13">
              <a:extLst>
                <a:ext uri="{FF2B5EF4-FFF2-40B4-BE49-F238E27FC236}">
                  <a16:creationId xmlns:a16="http://schemas.microsoft.com/office/drawing/2014/main" id="{97358E56-FA24-80D5-58B5-ADCD107B8B9F}"/>
                </a:ext>
              </a:extLst>
            </p:cNvPr>
            <p:cNvSpPr txBox="1"/>
            <p:nvPr/>
          </p:nvSpPr>
          <p:spPr>
            <a:xfrm>
              <a:off x="1029005" y="2976198"/>
              <a:ext cx="334957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Average Pooling</a:t>
              </a:r>
              <a:endPara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cs typeface="+mn-ea"/>
                <a:sym typeface="+mn-lt"/>
              </a:endParaRPr>
            </a:p>
          </p:txBody>
        </p:sp>
        <p:sp>
          <p:nvSpPr>
            <p:cNvPr id="93" name="TextBox 14">
              <a:extLst>
                <a:ext uri="{FF2B5EF4-FFF2-40B4-BE49-F238E27FC236}">
                  <a16:creationId xmlns:a16="http://schemas.microsoft.com/office/drawing/2014/main" id="{7D3AAC14-4A56-32D3-93D0-89FD7C16DA0C}"/>
                </a:ext>
              </a:extLst>
            </p:cNvPr>
            <p:cNvSpPr txBox="1"/>
            <p:nvPr/>
          </p:nvSpPr>
          <p:spPr>
            <a:xfrm>
              <a:off x="1029005" y="3238493"/>
              <a:ext cx="3784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區域內數值取平均</a:t>
              </a:r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cs typeface="+mn-ea"/>
                <a:sym typeface="+mn-lt"/>
              </a:endParaRPr>
            </a:p>
          </p:txBody>
        </p:sp>
      </p:grp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6DAA0BC8-7E41-4D4D-723E-752DAE63EBD3}"/>
              </a:ext>
            </a:extLst>
          </p:cNvPr>
          <p:cNvSpPr txBox="1"/>
          <p:nvPr/>
        </p:nvSpPr>
        <p:spPr>
          <a:xfrm>
            <a:off x="521563" y="3909673"/>
            <a:ext cx="10811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K-size = 2 Stride = 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Padding = 0</a:t>
            </a:r>
          </a:p>
        </p:txBody>
      </p:sp>
    </p:spTree>
    <p:extLst>
      <p:ext uri="{BB962C8B-B14F-4D97-AF65-F5344CB8AC3E}">
        <p14:creationId xmlns:p14="http://schemas.microsoft.com/office/powerpoint/2010/main" val="340395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0AB09C-5629-A507-306A-8B2435DE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全連接層 </a:t>
            </a:r>
            <a:r>
              <a:rPr lang="en-US" altLang="zh-TW" dirty="0"/>
              <a:t>(Fully Connected Layer)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3C41F91-3B85-EA04-874F-FBF7D5444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3" name="25">
            <a:extLst>
              <a:ext uri="{FF2B5EF4-FFF2-40B4-BE49-F238E27FC236}">
                <a16:creationId xmlns:a16="http://schemas.microsoft.com/office/drawing/2014/main" id="{5FC373E4-C7D7-DB50-E6F7-2B5D48FA1DDD}"/>
              </a:ext>
            </a:extLst>
          </p:cNvPr>
          <p:cNvGrpSpPr/>
          <p:nvPr/>
        </p:nvGrpSpPr>
        <p:grpSpPr>
          <a:xfrm>
            <a:off x="1292378" y="1769120"/>
            <a:ext cx="5258688" cy="550173"/>
            <a:chOff x="2031191" y="1347842"/>
            <a:chExt cx="4012457" cy="55017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7BE57B-A9AA-C051-CF2F-5B7859847125}"/>
                </a:ext>
              </a:extLst>
            </p:cNvPr>
            <p:cNvSpPr txBox="1"/>
            <p:nvPr/>
          </p:nvSpPr>
          <p:spPr>
            <a:xfrm>
              <a:off x="2031191" y="1347842"/>
              <a:ext cx="255577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全連接層用在哪裡</a:t>
              </a:r>
              <a:r>
                <a:rPr lang="en-US" altLang="zh-TW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?</a:t>
              </a:r>
              <a:endPara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cs typeface="+mn-ea"/>
                <a:sym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B43689-3607-F05A-B9D1-1A3793A42821}"/>
                </a:ext>
              </a:extLst>
            </p:cNvPr>
            <p:cNvSpPr txBox="1"/>
            <p:nvPr/>
          </p:nvSpPr>
          <p:spPr>
            <a:xfrm>
              <a:off x="2031192" y="1621016"/>
              <a:ext cx="40124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rgbClr val="292929"/>
                  </a:solidFill>
                  <a:latin typeface="charter"/>
                  <a:ea typeface="微软雅黑"/>
                </a:rPr>
                <a:t>將之前的結果攤平後作為分類器產生結果</a:t>
              </a:r>
              <a:endParaRPr lang="en-US" altLang="zh-TW" sz="1200" dirty="0">
                <a:solidFill>
                  <a:srgbClr val="292929"/>
                </a:solidFill>
                <a:latin typeface="charter"/>
                <a:ea typeface="微软雅黑"/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17D9B2C4-833C-1D40-B7B8-D19C698A5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236" y="2922243"/>
            <a:ext cx="4513484" cy="302959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EF4DE24-87E5-E722-5569-3D0FD4AE7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987" y="2922243"/>
            <a:ext cx="1799826" cy="3029599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FAAB6409-36D2-0A30-D247-CA42FF0CE25A}"/>
              </a:ext>
            </a:extLst>
          </p:cNvPr>
          <p:cNvSpPr txBox="1"/>
          <p:nvPr/>
        </p:nvSpPr>
        <p:spPr>
          <a:xfrm>
            <a:off x="3458710" y="2465996"/>
            <a:ext cx="107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u="sng" dirty="0">
                <a:solidFill>
                  <a:prstClr val="black"/>
                </a:solidFill>
                <a:latin typeface="微软雅黑"/>
                <a:ea typeface="微软雅黑"/>
              </a:rPr>
              <a:t>特徵展平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4CDCA4B-229C-9A24-E70E-2AA3D1FBD147}"/>
              </a:ext>
            </a:extLst>
          </p:cNvPr>
          <p:cNvSpPr txBox="1"/>
          <p:nvPr/>
        </p:nvSpPr>
        <p:spPr>
          <a:xfrm>
            <a:off x="3326945" y="5966552"/>
            <a:ext cx="145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prstClr val="black"/>
                </a:solidFill>
                <a:latin typeface="微软雅黑"/>
                <a:ea typeface="微软雅黑"/>
              </a:rPr>
              <a:t>類似投票機制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D777759-1EFB-C23E-34BF-E81678547C06}"/>
              </a:ext>
            </a:extLst>
          </p:cNvPr>
          <p:cNvSpPr txBox="1"/>
          <p:nvPr/>
        </p:nvSpPr>
        <p:spPr>
          <a:xfrm>
            <a:off x="5366310" y="5963066"/>
            <a:ext cx="4517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prstClr val="black"/>
                </a:solidFill>
                <a:latin typeface="微软雅黑"/>
                <a:ea typeface="微软雅黑"/>
              </a:rPr>
              <a:t>根據不同權重推算出機率，最大的為最終結果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2C68C1E-FC29-A020-88C0-17EF1F2AFB6E}"/>
              </a:ext>
            </a:extLst>
          </p:cNvPr>
          <p:cNvSpPr txBox="1"/>
          <p:nvPr/>
        </p:nvSpPr>
        <p:spPr>
          <a:xfrm>
            <a:off x="6513137" y="2465996"/>
            <a:ext cx="1927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u="sng" dirty="0">
                <a:solidFill>
                  <a:prstClr val="black"/>
                </a:solidFill>
                <a:latin typeface="微软雅黑"/>
                <a:ea typeface="微软雅黑"/>
              </a:rPr>
              <a:t>計算最後輸出結果</a:t>
            </a:r>
          </a:p>
        </p:txBody>
      </p:sp>
    </p:spTree>
    <p:extLst>
      <p:ext uri="{BB962C8B-B14F-4D97-AF65-F5344CB8AC3E}">
        <p14:creationId xmlns:p14="http://schemas.microsoft.com/office/powerpoint/2010/main" val="4149697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D6C65E-3B77-75BD-762B-B66D23D2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激發函數 </a:t>
            </a:r>
            <a:r>
              <a:rPr lang="en-US" altLang="zh-TW" dirty="0"/>
              <a:t>(Activation Function)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441AED-1A31-DEF9-6BA0-82A268A9B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9" name="Google Shape;1022;p32">
            <a:extLst>
              <a:ext uri="{FF2B5EF4-FFF2-40B4-BE49-F238E27FC236}">
                <a16:creationId xmlns:a16="http://schemas.microsoft.com/office/drawing/2014/main" id="{6F01C3A1-DE8E-99F7-62D2-38E61DEB5439}"/>
              </a:ext>
            </a:extLst>
          </p:cNvPr>
          <p:cNvSpPr txBox="1"/>
          <p:nvPr/>
        </p:nvSpPr>
        <p:spPr>
          <a:xfrm>
            <a:off x="5548973" y="6355296"/>
            <a:ext cx="11900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267" kern="0" dirty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+mn-lt"/>
              </a:rPr>
              <a:t>Mars</a:t>
            </a:r>
            <a:endParaRPr sz="2267" kern="0" dirty="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grpSp>
        <p:nvGrpSpPr>
          <p:cNvPr id="30" name="25">
            <a:extLst>
              <a:ext uri="{FF2B5EF4-FFF2-40B4-BE49-F238E27FC236}">
                <a16:creationId xmlns:a16="http://schemas.microsoft.com/office/drawing/2014/main" id="{E7519505-3099-5EFF-6B02-B2F22BDCC0E3}"/>
              </a:ext>
            </a:extLst>
          </p:cNvPr>
          <p:cNvGrpSpPr/>
          <p:nvPr/>
        </p:nvGrpSpPr>
        <p:grpSpPr>
          <a:xfrm>
            <a:off x="985164" y="1764915"/>
            <a:ext cx="5258688" cy="550173"/>
            <a:chOff x="2031191" y="1347842"/>
            <a:chExt cx="4012457" cy="550173"/>
          </a:xfrm>
        </p:grpSpPr>
        <p:sp>
          <p:nvSpPr>
            <p:cNvPr id="31" name="TextBox 13">
              <a:extLst>
                <a:ext uri="{FF2B5EF4-FFF2-40B4-BE49-F238E27FC236}">
                  <a16:creationId xmlns:a16="http://schemas.microsoft.com/office/drawing/2014/main" id="{C6A3ABBC-C730-8D96-093B-BE55763837BB}"/>
                </a:ext>
              </a:extLst>
            </p:cNvPr>
            <p:cNvSpPr txBox="1"/>
            <p:nvPr/>
          </p:nvSpPr>
          <p:spPr>
            <a:xfrm>
              <a:off x="2031191" y="1347842"/>
              <a:ext cx="255577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激發函數用在哪裡</a:t>
              </a:r>
              <a:r>
                <a:rPr lang="en-US" altLang="zh-TW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?</a:t>
              </a:r>
              <a:endPara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cs typeface="+mn-ea"/>
                <a:sym typeface="+mn-lt"/>
              </a:endParaRPr>
            </a:p>
          </p:txBody>
        </p:sp>
        <p:sp>
          <p:nvSpPr>
            <p:cNvPr id="32" name="TextBox 14">
              <a:extLst>
                <a:ext uri="{FF2B5EF4-FFF2-40B4-BE49-F238E27FC236}">
                  <a16:creationId xmlns:a16="http://schemas.microsoft.com/office/drawing/2014/main" id="{5C5D4AD6-17D2-42A1-1B6B-E530F67A5D76}"/>
                </a:ext>
              </a:extLst>
            </p:cNvPr>
            <p:cNvSpPr txBox="1"/>
            <p:nvPr/>
          </p:nvSpPr>
          <p:spPr>
            <a:xfrm>
              <a:off x="2031192" y="1621016"/>
              <a:ext cx="40124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prstClr val="black"/>
                  </a:solidFill>
                  <a:latin typeface="charter"/>
                  <a:ea typeface="微软雅黑"/>
                </a:rPr>
                <a:t>激發函數大多為非線性函數，可以更好的擬合模型</a:t>
              </a:r>
              <a:endParaRPr lang="en-US" altLang="zh-TW" sz="1200" dirty="0">
                <a:solidFill>
                  <a:prstClr val="black"/>
                </a:solidFill>
                <a:latin typeface="charter"/>
                <a:ea typeface="微软雅黑"/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B0C32DC3-E9FD-4BA2-D61F-39FD62056A63}"/>
              </a:ext>
            </a:extLst>
          </p:cNvPr>
          <p:cNvGrpSpPr/>
          <p:nvPr/>
        </p:nvGrpSpPr>
        <p:grpSpPr>
          <a:xfrm>
            <a:off x="968025" y="2486544"/>
            <a:ext cx="5818855" cy="913825"/>
            <a:chOff x="968025" y="2185920"/>
            <a:chExt cx="5818855" cy="913825"/>
          </a:xfrm>
        </p:grpSpPr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E521F678-B927-5021-4CA6-51A821F06473}"/>
                </a:ext>
              </a:extLst>
            </p:cNvPr>
            <p:cNvSpPr txBox="1"/>
            <p:nvPr/>
          </p:nvSpPr>
          <p:spPr>
            <a:xfrm>
              <a:off x="985164" y="2185920"/>
              <a:ext cx="334957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為甚麼要使用非線性函數</a:t>
              </a:r>
              <a:r>
                <a:rPr lang="en-US" altLang="zh-TW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?</a:t>
              </a:r>
              <a:endPara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cs typeface="+mn-ea"/>
                <a:sym typeface="+mn-lt"/>
              </a:endParaRPr>
            </a:p>
          </p:txBody>
        </p:sp>
        <p:sp>
          <p:nvSpPr>
            <p:cNvPr id="35" name="TextBox 14">
              <a:extLst>
                <a:ext uri="{FF2B5EF4-FFF2-40B4-BE49-F238E27FC236}">
                  <a16:creationId xmlns:a16="http://schemas.microsoft.com/office/drawing/2014/main" id="{1D6D622E-310A-7043-6E0D-E34CDD08DC95}"/>
                </a:ext>
              </a:extLst>
            </p:cNvPr>
            <p:cNvSpPr txBox="1"/>
            <p:nvPr/>
          </p:nvSpPr>
          <p:spPr>
            <a:xfrm>
              <a:off x="968025" y="2453414"/>
              <a:ext cx="5818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prstClr val="black"/>
                  </a:solidFill>
                  <a:latin typeface="微软雅黑"/>
                  <a:ea typeface="微软雅黑"/>
                </a:rPr>
                <a:t>隱藏層和輸出層皆是將上層之結果輸入，並以線性組合計算，作為這一層的輸出，使得輸出與輸入只存在著線性關係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  <a:sym typeface="+mn-lt"/>
              </a:endParaRPr>
            </a:p>
            <a:p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若不使用非線性函數，則所有層可以再用另一個線性函數表達 </a:t>
              </a:r>
              <a:r>
                <a: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-&gt; </a:t>
              </a:r>
              <a:r>
                <a: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相當於一層的結果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pic>
        <p:nvPicPr>
          <p:cNvPr id="36" name="Picture 2">
            <a:extLst>
              <a:ext uri="{FF2B5EF4-FFF2-40B4-BE49-F238E27FC236}">
                <a16:creationId xmlns:a16="http://schemas.microsoft.com/office/drawing/2014/main" id="{5F98960B-A671-AF63-02F9-D28324323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43" y="3437614"/>
            <a:ext cx="2607663" cy="84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CB09D26E-9C09-300D-6C22-181E5CA0E56D}"/>
              </a:ext>
            </a:extLst>
          </p:cNvPr>
          <p:cNvSpPr txBox="1"/>
          <p:nvPr/>
        </p:nvSpPr>
        <p:spPr>
          <a:xfrm>
            <a:off x="3499406" y="3765468"/>
            <a:ext cx="2185214" cy="276999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828979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非線性函數可以更好擬合資料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FC74B55-03D4-C01C-480B-7FE325E6FDEC}"/>
              </a:ext>
            </a:extLst>
          </p:cNvPr>
          <p:cNvSpPr txBox="1"/>
          <p:nvPr/>
        </p:nvSpPr>
        <p:spPr>
          <a:xfrm>
            <a:off x="1373179" y="4447719"/>
            <a:ext cx="749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u="sng" dirty="0">
                <a:solidFill>
                  <a:prstClr val="black"/>
                </a:solidFill>
                <a:latin typeface="微软雅黑"/>
                <a:ea typeface="微软雅黑"/>
              </a:rPr>
              <a:t>ReLU</a:t>
            </a:r>
            <a:endParaRPr lang="zh-TW" altLang="en-US" sz="1600" b="1" u="sng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F8661E3-8FAB-C343-3730-8AAB30B6B3CD}"/>
              </a:ext>
            </a:extLst>
          </p:cNvPr>
          <p:cNvSpPr txBox="1"/>
          <p:nvPr/>
        </p:nvSpPr>
        <p:spPr>
          <a:xfrm>
            <a:off x="3625761" y="4432117"/>
            <a:ext cx="1358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u="sng" dirty="0">
                <a:solidFill>
                  <a:prstClr val="black"/>
                </a:solidFill>
                <a:latin typeface="微软雅黑"/>
                <a:ea typeface="微软雅黑"/>
              </a:rPr>
              <a:t>LeakyReLU</a:t>
            </a:r>
            <a:endParaRPr lang="zh-TW" altLang="en-US" sz="1600" b="1" u="sng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69064E0-6C88-A3C2-78DD-3F2F89D292C2}"/>
              </a:ext>
            </a:extLst>
          </p:cNvPr>
          <p:cNvSpPr txBox="1"/>
          <p:nvPr/>
        </p:nvSpPr>
        <p:spPr>
          <a:xfrm>
            <a:off x="6415273" y="4447719"/>
            <a:ext cx="1358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u="sng" dirty="0">
                <a:solidFill>
                  <a:prstClr val="black"/>
                </a:solidFill>
                <a:latin typeface="微软雅黑"/>
                <a:ea typeface="微软雅黑"/>
              </a:rPr>
              <a:t>Sigmoid</a:t>
            </a:r>
            <a:endParaRPr lang="zh-TW" altLang="en-US" sz="1600" b="1" u="sng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EC17225-1B19-BB38-54D1-3F55BA9DE6D5}"/>
              </a:ext>
            </a:extLst>
          </p:cNvPr>
          <p:cNvSpPr txBox="1"/>
          <p:nvPr/>
        </p:nvSpPr>
        <p:spPr>
          <a:xfrm>
            <a:off x="9113172" y="4432117"/>
            <a:ext cx="1358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u="sng" dirty="0">
                <a:solidFill>
                  <a:prstClr val="black"/>
                </a:solidFill>
                <a:latin typeface="微软雅黑"/>
                <a:ea typeface="微软雅黑"/>
              </a:rPr>
              <a:t>Softmax</a:t>
            </a:r>
            <a:endParaRPr lang="zh-TW" altLang="en-US" sz="1600" b="1" u="sng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C3D087E8-108B-7495-F01D-FD89C73DB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573" y="5249584"/>
            <a:ext cx="2527167" cy="1299261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3F8290C3-E2E7-3732-14E9-99355211226A}"/>
              </a:ext>
            </a:extLst>
          </p:cNvPr>
          <p:cNvSpPr txBox="1"/>
          <p:nvPr/>
        </p:nvSpPr>
        <p:spPr>
          <a:xfrm>
            <a:off x="8798745" y="4901975"/>
            <a:ext cx="2020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prstClr val="black"/>
                </a:solidFill>
                <a:latin typeface="微软雅黑"/>
                <a:ea typeface="微软雅黑"/>
              </a:rPr>
              <a:t>Range = (0,1) , SUM = 1</a:t>
            </a:r>
            <a:endParaRPr lang="zh-TW" altLang="en-US" sz="1100" b="1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D77D447A-EFDB-2E6C-504A-0F8C9C35E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700" y="5474742"/>
            <a:ext cx="1358681" cy="1125320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A7482160-1AFB-7DC4-4332-8381762AD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227" y="5409979"/>
            <a:ext cx="1358681" cy="1109236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4176D8E3-8920-43B2-DFA7-5C4DDB914F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3633" y="5437302"/>
            <a:ext cx="1373470" cy="1168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CDF1046-DE36-F123-6881-FEAD2C3696D4}"/>
                  </a:ext>
                </a:extLst>
              </p:cNvPr>
              <p:cNvSpPr txBox="1"/>
              <p:nvPr/>
            </p:nvSpPr>
            <p:spPr>
              <a:xfrm>
                <a:off x="864162" y="4909400"/>
                <a:ext cx="1615031" cy="4119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0  </m:t>
                              </m:r>
                              <m:r>
                                <a:rPr lang="en-US" altLang="zh-TW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altLang="zh-TW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altLang="zh-TW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TW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altLang="zh-TW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1200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CDF1046-DE36-F123-6881-FEAD2C369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62" y="4909400"/>
                <a:ext cx="1615031" cy="411972"/>
              </a:xfrm>
              <a:prstGeom prst="rect">
                <a:avLst/>
              </a:prstGeom>
              <a:blipFill>
                <a:blip r:embed="rId7"/>
                <a:stretch>
                  <a:fillRect l="-9434" t="-225000" r="-2642" b="-3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88AF4FA6-5E19-64E9-5D86-448D0DE1D173}"/>
                  </a:ext>
                </a:extLst>
              </p:cNvPr>
              <p:cNvSpPr txBox="1"/>
              <p:nvPr/>
            </p:nvSpPr>
            <p:spPr>
              <a:xfrm>
                <a:off x="669781" y="5990298"/>
                <a:ext cx="110696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b="1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Range = (0,</a:t>
                </a:r>
                <a:r>
                  <a:rPr lang="zh-TW" altLang="en-US" sz="1000" b="1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0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zh-TW" sz="1000" b="1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) </a:t>
                </a:r>
                <a:endParaRPr lang="zh-TW" altLang="en-US" sz="1000" b="1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88AF4FA6-5E19-64E9-5D86-448D0DE1D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81" y="5990298"/>
                <a:ext cx="1106967" cy="246221"/>
              </a:xfrm>
              <a:prstGeom prst="rect">
                <a:avLst/>
              </a:prstGeom>
              <a:blipFill>
                <a:blip r:embed="rId8"/>
                <a:stretch>
                  <a:fillRect r="-7182" b="-1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365EAB47-023D-E353-FC6A-6A2C33F974D5}"/>
                  </a:ext>
                </a:extLst>
              </p:cNvPr>
              <p:cNvSpPr txBox="1"/>
              <p:nvPr/>
            </p:nvSpPr>
            <p:spPr>
              <a:xfrm>
                <a:off x="3279798" y="4909400"/>
                <a:ext cx="2020076" cy="4119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  <m:r>
                                <a:rPr lang="en-US" altLang="zh-TW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TW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altLang="zh-TW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altLang="zh-TW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TW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altLang="zh-TW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1200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365EAB47-023D-E353-FC6A-6A2C33F97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798" y="4909400"/>
                <a:ext cx="2020076" cy="411972"/>
              </a:xfrm>
              <a:prstGeom prst="rect">
                <a:avLst/>
              </a:prstGeom>
              <a:blipFill>
                <a:blip r:embed="rId9"/>
                <a:stretch>
                  <a:fillRect l="-4230" t="-225000" b="-3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293E65B7-4EAF-BF6D-AFF9-7EBF1F65966C}"/>
                  </a:ext>
                </a:extLst>
              </p:cNvPr>
              <p:cNvSpPr txBox="1"/>
              <p:nvPr/>
            </p:nvSpPr>
            <p:spPr>
              <a:xfrm>
                <a:off x="2920906" y="5990298"/>
                <a:ext cx="125980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b="1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Range = (</a:t>
                </a:r>
                <a14:m>
                  <m:oMath xmlns:m="http://schemas.openxmlformats.org/officeDocument/2006/math">
                    <m:r>
                      <a:rPr lang="en-US" altLang="zh-TW" sz="10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10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zh-TW" sz="1000" b="1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,</a:t>
                </a:r>
                <a:r>
                  <a:rPr lang="zh-TW" altLang="en-US" sz="1000" b="1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0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zh-TW" sz="1000" b="1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) </a:t>
                </a:r>
                <a:endParaRPr lang="zh-TW" altLang="en-US" sz="1000" b="1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293E65B7-4EAF-BF6D-AFF9-7EBF1F659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906" y="5990298"/>
                <a:ext cx="1259805" cy="246221"/>
              </a:xfrm>
              <a:prstGeom prst="rect">
                <a:avLst/>
              </a:prstGeom>
              <a:blipFill>
                <a:blip r:embed="rId10"/>
                <a:stretch>
                  <a:fillRect r="-483" b="-1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字方塊 50">
            <a:extLst>
              <a:ext uri="{FF2B5EF4-FFF2-40B4-BE49-F238E27FC236}">
                <a16:creationId xmlns:a16="http://schemas.microsoft.com/office/drawing/2014/main" id="{B6EED94F-F1E5-78D9-9FE6-C40FA5896B71}"/>
              </a:ext>
            </a:extLst>
          </p:cNvPr>
          <p:cNvSpPr txBox="1"/>
          <p:nvPr/>
        </p:nvSpPr>
        <p:spPr>
          <a:xfrm>
            <a:off x="5679913" y="5990298"/>
            <a:ext cx="1106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1" dirty="0">
                <a:solidFill>
                  <a:prstClr val="black"/>
                </a:solidFill>
                <a:latin typeface="微软雅黑"/>
                <a:ea typeface="微软雅黑"/>
              </a:rPr>
              <a:t>Range = (0, 1) </a:t>
            </a:r>
            <a:endParaRPr lang="zh-TW" altLang="en-US" sz="1000" b="1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BFA4E2B3-1B5A-96E8-7C2C-722FD5AF4844}"/>
                  </a:ext>
                </a:extLst>
              </p:cNvPr>
              <p:cNvSpPr txBox="1"/>
              <p:nvPr/>
            </p:nvSpPr>
            <p:spPr>
              <a:xfrm>
                <a:off x="5905717" y="4909400"/>
                <a:ext cx="2020076" cy="3612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1200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BFA4E2B3-1B5A-96E8-7C2C-722FD5AF4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717" y="4909400"/>
                <a:ext cx="2020076" cy="361253"/>
              </a:xfrm>
              <a:prstGeom prst="rect">
                <a:avLst/>
              </a:prstGeom>
              <a:blipFill>
                <a:blip r:embed="rId11"/>
                <a:stretch>
                  <a:fillRect t="-1667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圖片 52">
            <a:extLst>
              <a:ext uri="{FF2B5EF4-FFF2-40B4-BE49-F238E27FC236}">
                <a16:creationId xmlns:a16="http://schemas.microsoft.com/office/drawing/2014/main" id="{24521F7F-206D-1A26-C236-96035CDA43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10400" y="1918803"/>
            <a:ext cx="5038568" cy="181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2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0DDDEB91-7424-91C9-3F5B-3AFE184F4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dirty="0">
                <a:latin typeface="+mj-lt"/>
              </a:rPr>
              <a:t>大家好</a:t>
            </a:r>
            <a:r>
              <a:rPr lang="en-US" altLang="zh-TW" sz="4800" dirty="0">
                <a:latin typeface="+mj-lt"/>
              </a:rPr>
              <a:t>!</a:t>
            </a:r>
            <a:r>
              <a:rPr lang="zh-TW" altLang="en-US" sz="4800" dirty="0">
                <a:latin typeface="+mj-lt"/>
              </a:rPr>
              <a:t> </a:t>
            </a:r>
            <a:endParaRPr lang="en-US" altLang="zh-TW" sz="4800" dirty="0">
              <a:latin typeface="+mj-lt"/>
            </a:endParaRP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C6341414-8498-85FA-7E58-4D42211C8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1800" dirty="0">
                <a:latin typeface="+mn-ea"/>
                <a:ea typeface="+mn-ea"/>
              </a:rPr>
              <a:t>我們是創新系統軟體應用實驗室</a:t>
            </a:r>
            <a:r>
              <a:rPr lang="en-US" altLang="zh-TW" sz="1800" dirty="0">
                <a:latin typeface="+mn-ea"/>
                <a:ea typeface="+mn-ea"/>
              </a:rPr>
              <a:t>(65912)</a:t>
            </a:r>
          </a:p>
          <a:p>
            <a:r>
              <a:rPr lang="en-US" altLang="zh-TW" sz="1800" dirty="0">
                <a:latin typeface="+mn-ea"/>
                <a:ea typeface="+mn-ea"/>
              </a:rPr>
              <a:t>(Creative System Software Application Lab, CSSA Lab)</a:t>
            </a:r>
          </a:p>
          <a:p>
            <a:r>
              <a:rPr lang="zh-TW" altLang="en-US" sz="1800" dirty="0">
                <a:latin typeface="+mn-ea"/>
                <a:ea typeface="+mn-ea"/>
              </a:rPr>
              <a:t>我們主要的研究領域為</a:t>
            </a:r>
            <a:r>
              <a:rPr lang="zh-TW" altLang="en-US" sz="1800" b="1" dirty="0">
                <a:latin typeface="+mn-ea"/>
                <a:ea typeface="+mn-ea"/>
              </a:rPr>
              <a:t>人工智慧與深度學習</a:t>
            </a:r>
            <a:endParaRPr lang="en-US" altLang="zh-TW" sz="1800" b="1" dirty="0">
              <a:latin typeface="+mn-ea"/>
              <a:ea typeface="+mn-ea"/>
            </a:endParaRPr>
          </a:p>
          <a:p>
            <a:r>
              <a:rPr lang="zh-TW" altLang="en-US" sz="1800" dirty="0">
                <a:latin typeface="+mn-ea"/>
                <a:ea typeface="+mn-ea"/>
              </a:rPr>
              <a:t>目前實驗室主要在進行的專案有</a:t>
            </a:r>
            <a:endParaRPr lang="en-US" altLang="zh-TW" sz="1800" dirty="0">
              <a:latin typeface="+mn-ea"/>
              <a:ea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F58CC9-CDA5-A534-6A2C-4369B01FEA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1" t="1925" r="2061" b="-583"/>
          <a:stretch/>
        </p:blipFill>
        <p:spPr>
          <a:xfrm>
            <a:off x="8959803" y="1184114"/>
            <a:ext cx="2289291" cy="2309026"/>
          </a:xfrm>
          <a:prstGeom prst="rect">
            <a:avLst/>
          </a:prstGeom>
        </p:spPr>
      </p:pic>
      <p:pic>
        <p:nvPicPr>
          <p:cNvPr id="6" name="圖形 5">
            <a:extLst>
              <a:ext uri="{FF2B5EF4-FFF2-40B4-BE49-F238E27FC236}">
                <a16:creationId xmlns:a16="http://schemas.microsoft.com/office/drawing/2014/main" id="{F48BE4A4-F13D-C601-53BA-73D8691FB8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2934" y="4471867"/>
            <a:ext cx="1567084" cy="1567084"/>
          </a:xfrm>
          <a:prstGeom prst="rect">
            <a:avLst/>
          </a:prstGeom>
        </p:spPr>
      </p:pic>
      <p:pic>
        <p:nvPicPr>
          <p:cNvPr id="2050" name="Picture 2" descr="Medical imaging - Wikipedia">
            <a:extLst>
              <a:ext uri="{FF2B5EF4-FFF2-40B4-BE49-F238E27FC236}">
                <a16:creationId xmlns:a16="http://schemas.microsoft.com/office/drawing/2014/main" id="{F5AD209A-F844-0C7F-59A0-CF5F4AAFB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728" y="4714621"/>
            <a:ext cx="1397789" cy="138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4 Natural Language Processing Techniques Evolving the NLP Industry">
            <a:extLst>
              <a:ext uri="{FF2B5EF4-FFF2-40B4-BE49-F238E27FC236}">
                <a16:creationId xmlns:a16="http://schemas.microsoft.com/office/drawing/2014/main" id="{07716285-7535-3C24-802A-35C939F9E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097" y="4673824"/>
            <a:ext cx="2407308" cy="142078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96CE6F54-727C-1FBA-6F8D-7936475D9F46}"/>
              </a:ext>
            </a:extLst>
          </p:cNvPr>
          <p:cNvSpPr txBox="1"/>
          <p:nvPr/>
        </p:nvSpPr>
        <p:spPr>
          <a:xfrm>
            <a:off x="1802487" y="4030225"/>
            <a:ext cx="4087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1400" dirty="0"/>
              <a:t>Ladder : </a:t>
            </a:r>
            <a:r>
              <a:rPr lang="zh-TW" altLang="en-US" sz="1400" dirty="0"/>
              <a:t>深度學習類神經網路視覺化整合平台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0BF0921-600C-9B2E-CC98-FBE07EDF495E}"/>
              </a:ext>
            </a:extLst>
          </p:cNvPr>
          <p:cNvSpPr txBox="1"/>
          <p:nvPr/>
        </p:nvSpPr>
        <p:spPr>
          <a:xfrm>
            <a:off x="6719093" y="4027880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1400" dirty="0"/>
              <a:t>醫學影像處理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F5B4673-6CB0-DFCF-E159-2CFAA23E8CFD}"/>
              </a:ext>
            </a:extLst>
          </p:cNvPr>
          <p:cNvSpPr txBox="1"/>
          <p:nvPr/>
        </p:nvSpPr>
        <p:spPr>
          <a:xfrm>
            <a:off x="9645765" y="4027880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1400" dirty="0"/>
              <a:t>自然語言處理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DEFB6D8-ADB8-B68E-1AF8-1E902D81646A}"/>
              </a:ext>
            </a:extLst>
          </p:cNvPr>
          <p:cNvSpPr txBox="1"/>
          <p:nvPr/>
        </p:nvSpPr>
        <p:spPr>
          <a:xfrm>
            <a:off x="7753670" y="6501290"/>
            <a:ext cx="454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有興趣的同學歡迎來本實驗室</a:t>
            </a:r>
            <a:r>
              <a:rPr lang="en-US" altLang="zh-TW" sz="1800" dirty="0">
                <a:latin typeface="+mj-lt"/>
              </a:rPr>
              <a:t>(65912)</a:t>
            </a:r>
            <a:r>
              <a:rPr lang="zh-TW" altLang="en-US" dirty="0"/>
              <a:t>了解</a:t>
            </a:r>
            <a:r>
              <a:rPr lang="en-US" altLang="zh-TW" dirty="0"/>
              <a:t>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0597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C6C435-5914-B90C-91E1-24A422128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損失函數</a:t>
            </a:r>
            <a:r>
              <a:rPr lang="en-US" altLang="zh-TW" dirty="0"/>
              <a:t>(Loss Function)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D2D26D7-273D-E5EE-209F-16A6CAAD0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23" name="25">
            <a:extLst>
              <a:ext uri="{FF2B5EF4-FFF2-40B4-BE49-F238E27FC236}">
                <a16:creationId xmlns:a16="http://schemas.microsoft.com/office/drawing/2014/main" id="{68339163-10A4-2E00-AA3B-7FE520000C6B}"/>
              </a:ext>
            </a:extLst>
          </p:cNvPr>
          <p:cNvGrpSpPr/>
          <p:nvPr/>
        </p:nvGrpSpPr>
        <p:grpSpPr>
          <a:xfrm>
            <a:off x="1479941" y="2209588"/>
            <a:ext cx="5456579" cy="734839"/>
            <a:chOff x="2031191" y="1347842"/>
            <a:chExt cx="4163451" cy="734839"/>
          </a:xfrm>
        </p:grpSpPr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DFF0B925-D23A-6D5A-9BED-ED445C029769}"/>
                </a:ext>
              </a:extLst>
            </p:cNvPr>
            <p:cNvSpPr txBox="1"/>
            <p:nvPr/>
          </p:nvSpPr>
          <p:spPr>
            <a:xfrm>
              <a:off x="2031191" y="1347842"/>
              <a:ext cx="255577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損失函數用在哪裡</a:t>
              </a:r>
              <a:r>
                <a:rPr lang="en-US" altLang="zh-TW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?</a:t>
              </a:r>
              <a:endPara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cs typeface="+mn-ea"/>
                <a:sym typeface="+mn-lt"/>
              </a:endParaRPr>
            </a:p>
          </p:txBody>
        </p: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A4FA76C9-45CC-64E5-0CC8-11C5D6124183}"/>
                </a:ext>
              </a:extLst>
            </p:cNvPr>
            <p:cNvSpPr txBox="1"/>
            <p:nvPr/>
          </p:nvSpPr>
          <p:spPr>
            <a:xfrm>
              <a:off x="2031192" y="1621016"/>
              <a:ext cx="4163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prstClr val="black"/>
                  </a:solidFill>
                  <a:latin typeface="微软雅黑"/>
                  <a:ea typeface="微软雅黑"/>
                </a:rPr>
                <a:t>損失就是指「實際值和預測值的誤差」</a:t>
              </a:r>
              <a:endParaRPr lang="en-US" altLang="zh-TW" sz="1200" dirty="0">
                <a:solidFill>
                  <a:prstClr val="black"/>
                </a:solidFill>
                <a:latin typeface="微软雅黑"/>
                <a:ea typeface="微软雅黑"/>
              </a:endParaRPr>
            </a:p>
            <a:p>
              <a:r>
                <a:rPr lang="zh-TW" altLang="en-US" sz="1200" dirty="0">
                  <a:solidFill>
                    <a:prstClr val="black"/>
                  </a:solidFill>
                  <a:latin typeface="微软雅黑"/>
                  <a:ea typeface="微软雅黑"/>
                </a:rPr>
                <a:t>訓練產生的結果與真實答案相比，兩者的差距越小越好，表示越接近正確答案。</a:t>
              </a:r>
              <a:endParaRPr lang="en-US" altLang="zh-TW" sz="1200" dirty="0">
                <a:solidFill>
                  <a:prstClr val="black"/>
                </a:solidFill>
                <a:latin typeface="charter"/>
                <a:ea typeface="微软雅黑"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1B9ECFEA-8449-4937-DC3D-E0142912EB33}"/>
              </a:ext>
            </a:extLst>
          </p:cNvPr>
          <p:cNvGrpSpPr/>
          <p:nvPr/>
        </p:nvGrpSpPr>
        <p:grpSpPr>
          <a:xfrm>
            <a:off x="1479941" y="3006281"/>
            <a:ext cx="5993036" cy="722598"/>
            <a:chOff x="985164" y="2185920"/>
            <a:chExt cx="5993036" cy="722598"/>
          </a:xfrm>
        </p:grpSpPr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E3EC43D8-1685-30E0-FC4F-0690AA583C89}"/>
                </a:ext>
              </a:extLst>
            </p:cNvPr>
            <p:cNvSpPr txBox="1"/>
            <p:nvPr/>
          </p:nvSpPr>
          <p:spPr>
            <a:xfrm>
              <a:off x="985164" y="2185920"/>
              <a:ext cx="334957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搭配優化器</a:t>
              </a:r>
              <a:endPara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cs typeface="+mn-ea"/>
                <a:sym typeface="+mn-lt"/>
              </a:endParaRPr>
            </a:p>
          </p:txBody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834E4019-5CA2-7281-9212-9F38688E5240}"/>
                </a:ext>
              </a:extLst>
            </p:cNvPr>
            <p:cNvSpPr txBox="1"/>
            <p:nvPr/>
          </p:nvSpPr>
          <p:spPr>
            <a:xfrm>
              <a:off x="985164" y="2446853"/>
              <a:ext cx="5993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rgbClr val="303233"/>
                  </a:solidFill>
                  <a:latin typeface="Lato" panose="020F0502020204030203" pitchFamily="34" charset="0"/>
                  <a:ea typeface="微软雅黑"/>
                </a:rPr>
                <a:t>找到模型的最佳解</a:t>
              </a:r>
              <a:endParaRPr lang="en-US" altLang="zh-TW" sz="1200" dirty="0">
                <a:solidFill>
                  <a:srgbClr val="303233"/>
                </a:solidFill>
                <a:latin typeface="Lato" panose="020F0502020204030203" pitchFamily="34" charset="0"/>
                <a:ea typeface="微软雅黑"/>
              </a:endParaRPr>
            </a:p>
            <a:p>
              <a:r>
                <a:rPr lang="zh-TW" altLang="en-US" sz="1200" dirty="0">
                  <a:solidFill>
                    <a:srgbClr val="303233"/>
                  </a:solidFill>
                  <a:latin typeface="Lato" panose="020F0502020204030203" pitchFamily="34" charset="0"/>
                  <a:ea typeface="微软雅黑"/>
                </a:rPr>
                <a:t>幫助神經網路調整參數，使損失函數越小越好</a:t>
              </a:r>
              <a:endParaRPr lang="en-US" altLang="zh-TW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17B9B95-204C-85C2-9A4B-824F7B6EBBDC}"/>
              </a:ext>
            </a:extLst>
          </p:cNvPr>
          <p:cNvSpPr txBox="1"/>
          <p:nvPr/>
        </p:nvSpPr>
        <p:spPr>
          <a:xfrm>
            <a:off x="456639" y="4478624"/>
            <a:ext cx="26187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u="sng" dirty="0">
                <a:solidFill>
                  <a:prstClr val="black"/>
                </a:solidFill>
                <a:latin typeface="微軟正黑體"/>
                <a:ea typeface="微軟正黑體"/>
              </a:rPr>
              <a:t>均方誤差</a:t>
            </a:r>
            <a:endParaRPr lang="en-US" altLang="zh-TW" b="1" u="sng" dirty="0">
              <a:solidFill>
                <a:prstClr val="black"/>
              </a:solidFill>
              <a:latin typeface="微軟正黑體"/>
              <a:ea typeface="微軟正黑體"/>
            </a:endParaRPr>
          </a:p>
          <a:p>
            <a:pPr algn="ctr"/>
            <a:r>
              <a:rPr lang="en-US" altLang="zh-TW" sz="1400" dirty="0">
                <a:solidFill>
                  <a:prstClr val="black"/>
                </a:solidFill>
                <a:latin typeface="微軟正黑體"/>
                <a:ea typeface="微軟正黑體"/>
              </a:rPr>
              <a:t>(Mean square error, MSE)</a:t>
            </a:r>
            <a:endParaRPr lang="zh-TW" altLang="en-US" sz="1400" dirty="0">
              <a:solidFill>
                <a:prstClr val="black"/>
              </a:solidFill>
              <a:latin typeface="微軟正黑體"/>
              <a:ea typeface="微軟正黑體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BA53E86-0A6D-712D-6E2A-AE8EE679597B}"/>
              </a:ext>
            </a:extLst>
          </p:cNvPr>
          <p:cNvSpPr txBox="1"/>
          <p:nvPr/>
        </p:nvSpPr>
        <p:spPr>
          <a:xfrm>
            <a:off x="3075354" y="4467309"/>
            <a:ext cx="26187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u="sng" dirty="0">
                <a:solidFill>
                  <a:prstClr val="black"/>
                </a:solidFill>
                <a:latin typeface="微軟正黑體"/>
                <a:ea typeface="微軟正黑體"/>
              </a:rPr>
              <a:t>平均絕對值誤差</a:t>
            </a:r>
            <a:endParaRPr lang="en-US" altLang="zh-TW" b="1" u="sng" dirty="0">
              <a:solidFill>
                <a:prstClr val="black"/>
              </a:solidFill>
              <a:latin typeface="微軟正黑體"/>
              <a:ea typeface="微軟正黑體"/>
            </a:endParaRPr>
          </a:p>
          <a:p>
            <a:pPr algn="ctr"/>
            <a:r>
              <a:rPr lang="en-US" altLang="zh-TW" sz="1400" dirty="0">
                <a:solidFill>
                  <a:prstClr val="black"/>
                </a:solidFill>
                <a:latin typeface="微軟正黑體"/>
                <a:ea typeface="微軟正黑體"/>
              </a:rPr>
              <a:t>(Mean absolute error,</a:t>
            </a:r>
            <a:r>
              <a:rPr lang="zh-TW" altLang="en-US" sz="1400" dirty="0">
                <a:solidFill>
                  <a:prstClr val="black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1400" dirty="0">
                <a:solidFill>
                  <a:prstClr val="black"/>
                </a:solidFill>
                <a:latin typeface="微軟正黑體"/>
                <a:ea typeface="微軟正黑體"/>
              </a:rPr>
              <a:t>MAE)</a:t>
            </a:r>
            <a:endParaRPr lang="zh-TW" altLang="en-US" sz="1400" dirty="0">
              <a:solidFill>
                <a:prstClr val="black"/>
              </a:solidFill>
              <a:latin typeface="微軟正黑體"/>
              <a:ea typeface="微軟正黑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B29571E3-BC85-585B-601E-A0FCD417497D}"/>
                  </a:ext>
                </a:extLst>
              </p:cNvPr>
              <p:cNvSpPr txBox="1"/>
              <p:nvPr/>
            </p:nvSpPr>
            <p:spPr>
              <a:xfrm>
                <a:off x="661849" y="5269356"/>
                <a:ext cx="2072362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16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6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1600" dirty="0">
                  <a:solidFill>
                    <a:prstClr val="black"/>
                  </a:solidFill>
                  <a:latin typeface="微軟正黑體"/>
                  <a:ea typeface="微軟正黑體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B29571E3-BC85-585B-601E-A0FCD4174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49" y="5269356"/>
                <a:ext cx="2072362" cy="672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6564033-AD6B-8F49-4556-883A50DF513C}"/>
                  </a:ext>
                </a:extLst>
              </p:cNvPr>
              <p:cNvSpPr txBox="1"/>
              <p:nvPr/>
            </p:nvSpPr>
            <p:spPr>
              <a:xfrm>
                <a:off x="3423965" y="5258041"/>
                <a:ext cx="1992212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sty m:val="p"/>
                        </m:rPr>
                        <a:rPr lang="en-US" altLang="zh-TW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zh-TW" altLang="en-US" sz="1600" dirty="0">
                  <a:solidFill>
                    <a:prstClr val="black"/>
                  </a:solidFill>
                  <a:latin typeface="微軟正黑體"/>
                  <a:ea typeface="微軟正黑體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6564033-AD6B-8F49-4556-883A50DF5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965" y="5258041"/>
                <a:ext cx="1992212" cy="672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47C9AB2D-5756-B923-B5EB-40ED30EF3B8A}"/>
              </a:ext>
            </a:extLst>
          </p:cNvPr>
          <p:cNvSpPr txBox="1"/>
          <p:nvPr/>
        </p:nvSpPr>
        <p:spPr>
          <a:xfrm>
            <a:off x="6120145" y="4426370"/>
            <a:ext cx="26187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u="sng" dirty="0">
                <a:solidFill>
                  <a:prstClr val="black"/>
                </a:solidFill>
                <a:latin typeface="微軟正黑體"/>
                <a:ea typeface="微軟正黑體"/>
              </a:rPr>
              <a:t>交叉熵</a:t>
            </a:r>
            <a:endParaRPr lang="en-US" altLang="zh-TW" b="1" u="sng" dirty="0">
              <a:solidFill>
                <a:prstClr val="black"/>
              </a:solidFill>
              <a:latin typeface="微軟正黑體"/>
              <a:ea typeface="微軟正黑體"/>
            </a:endParaRPr>
          </a:p>
          <a:p>
            <a:pPr algn="ctr"/>
            <a:r>
              <a:rPr lang="en-US" altLang="zh-TW" sz="1400" dirty="0">
                <a:solidFill>
                  <a:prstClr val="black"/>
                </a:solidFill>
                <a:latin typeface="微軟正黑體"/>
                <a:ea typeface="微軟正黑體"/>
              </a:rPr>
              <a:t>(Cross-Entropy, CE)</a:t>
            </a:r>
            <a:endParaRPr lang="zh-TW" altLang="en-US" sz="1400" dirty="0">
              <a:solidFill>
                <a:prstClr val="black"/>
              </a:solidFill>
              <a:latin typeface="微軟正黑體"/>
              <a:ea typeface="微軟正黑體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375228F-02EC-82DA-0ADF-2ABF313A03EA}"/>
              </a:ext>
            </a:extLst>
          </p:cNvPr>
          <p:cNvSpPr txBox="1"/>
          <p:nvPr/>
        </p:nvSpPr>
        <p:spPr>
          <a:xfrm>
            <a:off x="9065539" y="4363432"/>
            <a:ext cx="26187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u="sng" dirty="0">
                <a:solidFill>
                  <a:prstClr val="black"/>
                </a:solidFill>
                <a:latin typeface="微軟正黑體"/>
                <a:ea typeface="微軟正黑體"/>
              </a:rPr>
              <a:t>二元交叉熵</a:t>
            </a:r>
            <a:endParaRPr lang="en-US" altLang="zh-TW" b="1" u="sng" dirty="0">
              <a:solidFill>
                <a:prstClr val="black"/>
              </a:solidFill>
              <a:latin typeface="微軟正黑體"/>
              <a:ea typeface="微軟正黑體"/>
            </a:endParaRPr>
          </a:p>
          <a:p>
            <a:pPr algn="ctr"/>
            <a:r>
              <a:rPr lang="en-US" altLang="zh-TW" sz="1400" dirty="0">
                <a:solidFill>
                  <a:prstClr val="black"/>
                </a:solidFill>
                <a:latin typeface="微軟正黑體"/>
                <a:ea typeface="微軟正黑體"/>
              </a:rPr>
              <a:t>(Binary Cross-Entropy, BCE)</a:t>
            </a:r>
            <a:endParaRPr lang="zh-TW" altLang="en-US" sz="1400" dirty="0">
              <a:solidFill>
                <a:prstClr val="black"/>
              </a:solidFill>
              <a:latin typeface="微軟正黑體"/>
              <a:ea typeface="微軟正黑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17D7CA67-FE38-2953-3302-3479BD777D57}"/>
                  </a:ext>
                </a:extLst>
              </p:cNvPr>
              <p:cNvSpPr txBox="1"/>
              <p:nvPr/>
            </p:nvSpPr>
            <p:spPr>
              <a:xfrm>
                <a:off x="6307094" y="5268232"/>
                <a:ext cx="2165593" cy="607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en-US" altLang="zh-TW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TW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1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TW" sz="1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1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altLang="zh-TW" sz="1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1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1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TW" sz="1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1400" dirty="0">
                  <a:solidFill>
                    <a:prstClr val="black"/>
                  </a:solidFill>
                  <a:latin typeface="微軟正黑體"/>
                  <a:ea typeface="微軟正黑體"/>
                </a:endParaRPr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17D7CA67-FE38-2953-3302-3479BD777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094" y="5268232"/>
                <a:ext cx="2165593" cy="6070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字方塊 35">
            <a:extLst>
              <a:ext uri="{FF2B5EF4-FFF2-40B4-BE49-F238E27FC236}">
                <a16:creationId xmlns:a16="http://schemas.microsoft.com/office/drawing/2014/main" id="{C027A6D3-59DD-D8F3-9FD8-8905E8763140}"/>
              </a:ext>
            </a:extLst>
          </p:cNvPr>
          <p:cNvSpPr txBox="1"/>
          <p:nvPr/>
        </p:nvSpPr>
        <p:spPr>
          <a:xfrm>
            <a:off x="6298557" y="6125517"/>
            <a:ext cx="2272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prstClr val="black"/>
                </a:solidFill>
                <a:latin typeface="微軟正黑體"/>
                <a:ea typeface="微軟正黑體"/>
              </a:rPr>
              <a:t>c</a:t>
            </a:r>
            <a:r>
              <a:rPr lang="zh-TW" altLang="en-US" sz="1200" b="1" dirty="0">
                <a:solidFill>
                  <a:prstClr val="black"/>
                </a:solidFill>
                <a:latin typeface="微軟正黑體"/>
                <a:ea typeface="微軟正黑體"/>
              </a:rPr>
              <a:t>是類別數，</a:t>
            </a:r>
            <a:r>
              <a:rPr lang="en-US" altLang="zh-TW" sz="1200" b="1" dirty="0">
                <a:solidFill>
                  <a:prstClr val="black"/>
                </a:solidFill>
                <a:latin typeface="微軟正黑體"/>
                <a:ea typeface="微軟正黑體"/>
              </a:rPr>
              <a:t>n</a:t>
            </a:r>
            <a:r>
              <a:rPr lang="zh-TW" altLang="en-US" sz="1200" b="1" dirty="0">
                <a:solidFill>
                  <a:prstClr val="black"/>
                </a:solidFill>
                <a:latin typeface="微軟正黑體"/>
                <a:ea typeface="微軟正黑體"/>
              </a:rPr>
              <a:t>是所有資料數</a:t>
            </a:r>
            <a:endParaRPr lang="en-US" altLang="zh-TW" sz="1200" b="1" dirty="0">
              <a:solidFill>
                <a:prstClr val="black"/>
              </a:solidFill>
              <a:latin typeface="微軟正黑體"/>
              <a:ea typeface="微軟正黑體"/>
            </a:endParaRPr>
          </a:p>
          <a:p>
            <a:r>
              <a:rPr lang="en-US" altLang="zh-TW" sz="1200" b="1" dirty="0">
                <a:solidFill>
                  <a:prstClr val="black"/>
                </a:solidFill>
                <a:latin typeface="微軟正黑體"/>
                <a:ea typeface="微軟正黑體"/>
              </a:rPr>
              <a:t>y</a:t>
            </a:r>
            <a:r>
              <a:rPr lang="zh-TW" altLang="en-US" sz="1200" b="1" dirty="0">
                <a:solidFill>
                  <a:prstClr val="black"/>
                </a:solidFill>
                <a:latin typeface="微軟正黑體"/>
                <a:ea typeface="微軟正黑體"/>
              </a:rPr>
              <a:t>是真實答案，</a:t>
            </a:r>
            <a:r>
              <a:rPr lang="en-US" altLang="zh-TW" sz="1200" b="1" dirty="0">
                <a:solidFill>
                  <a:prstClr val="black"/>
                </a:solidFill>
                <a:latin typeface="微軟正黑體"/>
                <a:ea typeface="微軟正黑體"/>
              </a:rPr>
              <a:t>p</a:t>
            </a:r>
            <a:r>
              <a:rPr lang="zh-TW" altLang="en-US" sz="1200" b="1" dirty="0">
                <a:solidFill>
                  <a:prstClr val="black"/>
                </a:solidFill>
                <a:latin typeface="微軟正黑體"/>
                <a:ea typeface="微軟正黑體"/>
              </a:rPr>
              <a:t>是預測答案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47648483-0793-A0A2-AB91-CACCAED4D47D}"/>
                  </a:ext>
                </a:extLst>
              </p:cNvPr>
              <p:cNvSpPr txBox="1"/>
              <p:nvPr/>
            </p:nvSpPr>
            <p:spPr>
              <a:xfrm>
                <a:off x="8820209" y="5255815"/>
                <a:ext cx="3199914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𝐵𝐶𝐸</m:t>
                      </m:r>
                      <m:r>
                        <a:rPr lang="en-US" altLang="zh-TW" sz="1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TW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p>
                            <m:sSupPr>
                              <m:ctrlPr>
                                <a:rPr lang="en-US" altLang="zh-TW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TW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TW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TW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altLang="zh-TW" sz="1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sz="1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TW" sz="1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⁡(1−</m:t>
                          </m:r>
                          <m:sSup>
                            <m:sSupPr>
                              <m:ctrlPr>
                                <a:rPr lang="en-US" altLang="zh-TW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TW" sz="1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TW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sz="1400" dirty="0">
                  <a:solidFill>
                    <a:prstClr val="black"/>
                  </a:solidFill>
                  <a:latin typeface="微軟正黑體"/>
                  <a:ea typeface="微軟正黑體"/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47648483-0793-A0A2-AB91-CACCAED4D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209" y="5255815"/>
                <a:ext cx="3199914" cy="5881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字方塊 37">
            <a:extLst>
              <a:ext uri="{FF2B5EF4-FFF2-40B4-BE49-F238E27FC236}">
                <a16:creationId xmlns:a16="http://schemas.microsoft.com/office/drawing/2014/main" id="{2A991751-B81E-EAF3-C34E-C8184507CBB0}"/>
              </a:ext>
            </a:extLst>
          </p:cNvPr>
          <p:cNvSpPr txBox="1"/>
          <p:nvPr/>
        </p:nvSpPr>
        <p:spPr>
          <a:xfrm>
            <a:off x="2507273" y="6125517"/>
            <a:ext cx="1620957" cy="338554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4472C4">
                <a:lumMod val="75000"/>
              </a:srgbClr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b="1" kern="0" dirty="0">
                <a:solidFill>
                  <a:prstClr val="black"/>
                </a:solidFill>
                <a:latin typeface="微软雅黑"/>
                <a:ea typeface="微软雅黑"/>
              </a:rPr>
              <a:t>常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用於廻歸任務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4373221-5DF6-77B2-A0A2-F9C855454D04}"/>
              </a:ext>
            </a:extLst>
          </p:cNvPr>
          <p:cNvSpPr txBox="1"/>
          <p:nvPr/>
        </p:nvSpPr>
        <p:spPr>
          <a:xfrm>
            <a:off x="8385574" y="6168267"/>
            <a:ext cx="1620957" cy="338554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ED7D31">
                <a:lumMod val="75000"/>
              </a:srgbClr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b="1" kern="0" dirty="0">
                <a:solidFill>
                  <a:prstClr val="black"/>
                </a:solidFill>
                <a:latin typeface="微软雅黑"/>
                <a:ea typeface="微软雅黑"/>
              </a:rPr>
              <a:t>常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用於分類任務</a:t>
            </a:r>
          </a:p>
        </p:txBody>
      </p:sp>
      <p:pic>
        <p:nvPicPr>
          <p:cNvPr id="40" name="Picture 2" descr="这里写图片描述">
            <a:extLst>
              <a:ext uri="{FF2B5EF4-FFF2-40B4-BE49-F238E27FC236}">
                <a16:creationId xmlns:a16="http://schemas.microsoft.com/office/drawing/2014/main" id="{D35BDB51-5895-D5C1-F381-CA1BA704B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623" y="1728592"/>
            <a:ext cx="2774400" cy="214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A687500E-6010-A9EC-5AAC-EACD09E09E2F}"/>
              </a:ext>
            </a:extLst>
          </p:cNvPr>
          <p:cNvSpPr txBox="1"/>
          <p:nvPr/>
        </p:nvSpPr>
        <p:spPr>
          <a:xfrm>
            <a:off x="8646216" y="3941007"/>
            <a:ext cx="2185214" cy="276999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828979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各優化器到目標點的運行過程</a:t>
            </a:r>
          </a:p>
        </p:txBody>
      </p:sp>
    </p:spTree>
    <p:extLst>
      <p:ext uri="{BB962C8B-B14F-4D97-AF65-F5344CB8AC3E}">
        <p14:creationId xmlns:p14="http://schemas.microsoft.com/office/powerpoint/2010/main" val="1441904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656889-913A-5696-8491-0398D4F5F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超參數介紹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192EF7B-661A-C836-F724-A68E5772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38" name="25">
            <a:extLst>
              <a:ext uri="{FF2B5EF4-FFF2-40B4-BE49-F238E27FC236}">
                <a16:creationId xmlns:a16="http://schemas.microsoft.com/office/drawing/2014/main" id="{D0247439-E969-84AE-0DE1-602C7C5470AE}"/>
              </a:ext>
            </a:extLst>
          </p:cNvPr>
          <p:cNvGrpSpPr/>
          <p:nvPr/>
        </p:nvGrpSpPr>
        <p:grpSpPr>
          <a:xfrm>
            <a:off x="982844" y="1658843"/>
            <a:ext cx="5456579" cy="550173"/>
            <a:chOff x="2031191" y="1347842"/>
            <a:chExt cx="4163451" cy="550173"/>
          </a:xfrm>
        </p:grpSpPr>
        <p:sp>
          <p:nvSpPr>
            <p:cNvPr id="39" name="TextBox 13">
              <a:extLst>
                <a:ext uri="{FF2B5EF4-FFF2-40B4-BE49-F238E27FC236}">
                  <a16:creationId xmlns:a16="http://schemas.microsoft.com/office/drawing/2014/main" id="{62CE841B-351E-3540-E290-B2C0C02CD29A}"/>
                </a:ext>
              </a:extLst>
            </p:cNvPr>
            <p:cNvSpPr txBox="1"/>
            <p:nvPr/>
          </p:nvSpPr>
          <p:spPr>
            <a:xfrm>
              <a:off x="2031191" y="1347842"/>
              <a:ext cx="255577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參數</a:t>
              </a:r>
              <a:r>
                <a:rPr lang="en-US" altLang="zh-TW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(Parameters)</a:t>
              </a:r>
              <a:endPara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cs typeface="+mn-ea"/>
                <a:sym typeface="+mn-lt"/>
              </a:endParaRPr>
            </a:p>
          </p:txBody>
        </p:sp>
        <p:sp>
          <p:nvSpPr>
            <p:cNvPr id="40" name="TextBox 14">
              <a:extLst>
                <a:ext uri="{FF2B5EF4-FFF2-40B4-BE49-F238E27FC236}">
                  <a16:creationId xmlns:a16="http://schemas.microsoft.com/office/drawing/2014/main" id="{657D2E08-F31C-F085-E003-B067C5952AC3}"/>
                </a:ext>
              </a:extLst>
            </p:cNvPr>
            <p:cNvSpPr txBox="1"/>
            <p:nvPr/>
          </p:nvSpPr>
          <p:spPr>
            <a:xfrm>
              <a:off x="2031192" y="1621016"/>
              <a:ext cx="41634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prstClr val="black"/>
                  </a:solidFill>
                  <a:latin typeface="微软雅黑"/>
                  <a:ea typeface="微软雅黑"/>
                </a:rPr>
                <a:t>模型學習，如權重</a:t>
              </a:r>
              <a:r>
                <a:rPr lang="en-US" altLang="zh-TW" sz="1200" dirty="0">
                  <a:solidFill>
                    <a:prstClr val="black"/>
                  </a:solidFill>
                  <a:latin typeface="微软雅黑"/>
                  <a:ea typeface="微软雅黑"/>
                </a:rPr>
                <a:t>(w)</a:t>
              </a:r>
              <a:r>
                <a:rPr lang="zh-TW" altLang="en-US" sz="1200" dirty="0">
                  <a:solidFill>
                    <a:prstClr val="black"/>
                  </a:solidFill>
                  <a:latin typeface="微软雅黑"/>
                  <a:ea typeface="微软雅黑"/>
                </a:rPr>
                <a:t>與偏差值</a:t>
              </a:r>
              <a:r>
                <a:rPr lang="en-US" altLang="zh-TW" sz="1200" dirty="0">
                  <a:solidFill>
                    <a:prstClr val="black"/>
                  </a:solidFill>
                  <a:latin typeface="微软雅黑"/>
                  <a:ea typeface="微软雅黑"/>
                </a:rPr>
                <a:t>(b) </a:t>
              </a: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147D7889-B547-1AF5-EDEE-A080D9B70942}"/>
              </a:ext>
            </a:extLst>
          </p:cNvPr>
          <p:cNvGrpSpPr/>
          <p:nvPr/>
        </p:nvGrpSpPr>
        <p:grpSpPr>
          <a:xfrm>
            <a:off x="985164" y="2260984"/>
            <a:ext cx="5993036" cy="554297"/>
            <a:chOff x="985164" y="2185920"/>
            <a:chExt cx="5993036" cy="554297"/>
          </a:xfrm>
        </p:grpSpPr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4282C070-1D2A-F97F-F1E4-759B37284145}"/>
                </a:ext>
              </a:extLst>
            </p:cNvPr>
            <p:cNvSpPr txBox="1"/>
            <p:nvPr/>
          </p:nvSpPr>
          <p:spPr>
            <a:xfrm>
              <a:off x="985164" y="2185920"/>
              <a:ext cx="334957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超參數</a:t>
              </a:r>
              <a:r>
                <a:rPr lang="en-US" altLang="zh-TW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(Hyperparameters)</a:t>
              </a:r>
            </a:p>
          </p:txBody>
        </p:sp>
        <p:sp>
          <p:nvSpPr>
            <p:cNvPr id="43" name="TextBox 14">
              <a:extLst>
                <a:ext uri="{FF2B5EF4-FFF2-40B4-BE49-F238E27FC236}">
                  <a16:creationId xmlns:a16="http://schemas.microsoft.com/office/drawing/2014/main" id="{CBCB4472-AF76-4E5B-1305-7AAE32BE0C43}"/>
                </a:ext>
              </a:extLst>
            </p:cNvPr>
            <p:cNvSpPr txBox="1"/>
            <p:nvPr/>
          </p:nvSpPr>
          <p:spPr>
            <a:xfrm>
              <a:off x="985164" y="2463218"/>
              <a:ext cx="5993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rgbClr val="303233"/>
                  </a:solidFill>
                  <a:latin typeface="Lato" panose="020F0502020204030203" pitchFamily="34" charset="0"/>
                  <a:ea typeface="微软雅黑"/>
                </a:rPr>
                <a:t>由人為給定，如類神經網路的層數、損失函數、卷積核</a:t>
              </a:r>
              <a:r>
                <a:rPr lang="en-US" altLang="zh-TW" sz="1200" dirty="0">
                  <a:solidFill>
                    <a:srgbClr val="303233"/>
                  </a:solidFill>
                  <a:latin typeface="Lato" panose="020F0502020204030203" pitchFamily="34" charset="0"/>
                  <a:ea typeface="微软雅黑"/>
                </a:rPr>
                <a:t>(kernel)</a:t>
              </a:r>
              <a:r>
                <a:rPr lang="zh-TW" altLang="en-US" sz="1200" dirty="0">
                  <a:solidFill>
                    <a:srgbClr val="303233"/>
                  </a:solidFill>
                  <a:latin typeface="Lato" panose="020F0502020204030203" pitchFamily="34" charset="0"/>
                  <a:ea typeface="微软雅黑"/>
                </a:rPr>
                <a:t>的大小</a:t>
              </a:r>
              <a:r>
                <a:rPr lang="en-US" altLang="zh-TW" sz="1200" dirty="0">
                  <a:solidFill>
                    <a:srgbClr val="303233"/>
                  </a:solidFill>
                  <a:latin typeface="Lato" panose="020F0502020204030203" pitchFamily="34" charset="0"/>
                  <a:ea typeface="微软雅黑"/>
                </a:rPr>
                <a:t>…</a:t>
              </a:r>
              <a:r>
                <a:rPr lang="zh-TW" altLang="en-US" sz="1200" dirty="0">
                  <a:solidFill>
                    <a:srgbClr val="303233"/>
                  </a:solidFill>
                  <a:latin typeface="Lato" panose="020F0502020204030203" pitchFamily="34" charset="0"/>
                  <a:ea typeface="微软雅黑"/>
                </a:rPr>
                <a:t>等</a:t>
              </a:r>
            </a:p>
          </p:txBody>
        </p:sp>
      </p:grpSp>
      <p:sp>
        <p:nvSpPr>
          <p:cNvPr id="44" name="TextBox 8">
            <a:extLst>
              <a:ext uri="{FF2B5EF4-FFF2-40B4-BE49-F238E27FC236}">
                <a16:creationId xmlns:a16="http://schemas.microsoft.com/office/drawing/2014/main" id="{D1CDA15C-D135-7B07-081F-E3E6A40E0076}"/>
              </a:ext>
            </a:extLst>
          </p:cNvPr>
          <p:cNvSpPr txBox="1"/>
          <p:nvPr/>
        </p:nvSpPr>
        <p:spPr>
          <a:xfrm>
            <a:off x="1783172" y="3114404"/>
            <a:ext cx="2620641" cy="369332"/>
          </a:xfrm>
          <a:prstGeom prst="rect">
            <a:avLst/>
          </a:prstGeom>
          <a:solidFill>
            <a:srgbClr val="82897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與訓練相關</a:t>
            </a:r>
          </a:p>
        </p:txBody>
      </p:sp>
      <p:sp>
        <p:nvSpPr>
          <p:cNvPr id="45" name="TextBox 8">
            <a:extLst>
              <a:ext uri="{FF2B5EF4-FFF2-40B4-BE49-F238E27FC236}">
                <a16:creationId xmlns:a16="http://schemas.microsoft.com/office/drawing/2014/main" id="{7CBCCD18-4973-C831-6AB2-21D9234B2DB8}"/>
              </a:ext>
            </a:extLst>
          </p:cNvPr>
          <p:cNvSpPr txBox="1"/>
          <p:nvPr/>
        </p:nvSpPr>
        <p:spPr>
          <a:xfrm>
            <a:off x="5129103" y="3114404"/>
            <a:ext cx="2620641" cy="369332"/>
          </a:xfrm>
          <a:prstGeom prst="rect">
            <a:avLst/>
          </a:prstGeom>
          <a:solidFill>
            <a:srgbClr val="82897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與更新相關</a:t>
            </a: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DF0DA9D6-149C-3823-83F7-15B51DAAA76C}"/>
              </a:ext>
            </a:extLst>
          </p:cNvPr>
          <p:cNvSpPr txBox="1"/>
          <p:nvPr/>
        </p:nvSpPr>
        <p:spPr>
          <a:xfrm>
            <a:off x="8550372" y="3127440"/>
            <a:ext cx="2620642" cy="369332"/>
          </a:xfrm>
          <a:prstGeom prst="rect">
            <a:avLst/>
          </a:prstGeom>
          <a:solidFill>
            <a:srgbClr val="82897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與模型相關</a:t>
            </a:r>
          </a:p>
        </p:txBody>
      </p:sp>
      <p:graphicFrame>
        <p:nvGraphicFramePr>
          <p:cNvPr id="47" name="表格 14">
            <a:extLst>
              <a:ext uri="{FF2B5EF4-FFF2-40B4-BE49-F238E27FC236}">
                <a16:creationId xmlns:a16="http://schemas.microsoft.com/office/drawing/2014/main" id="{3EA6C022-3237-15C2-A98C-DB1783DD5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187419"/>
              </p:ext>
            </p:extLst>
          </p:nvPr>
        </p:nvGraphicFramePr>
        <p:xfrm>
          <a:off x="1950588" y="3615492"/>
          <a:ext cx="2285810" cy="609600"/>
        </p:xfrm>
        <a:graphic>
          <a:graphicData uri="http://schemas.openxmlformats.org/drawingml/2006/table">
            <a:tbl>
              <a:tblPr firstRow="1" bandRow="1"/>
              <a:tblGrid>
                <a:gridCol w="1142905">
                  <a:extLst>
                    <a:ext uri="{9D8B030D-6E8A-4147-A177-3AD203B41FA5}">
                      <a16:colId xmlns:a16="http://schemas.microsoft.com/office/drawing/2014/main" val="2513449962"/>
                    </a:ext>
                  </a:extLst>
                </a:gridCol>
                <a:gridCol w="1142905">
                  <a:extLst>
                    <a:ext uri="{9D8B030D-6E8A-4147-A177-3AD203B41FA5}">
                      <a16:colId xmlns:a16="http://schemas.microsoft.com/office/drawing/2014/main" val="509604290"/>
                    </a:ext>
                  </a:extLst>
                </a:gridCol>
              </a:tblGrid>
              <a:tr h="304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r"/>
                      <a:r>
                        <a:rPr lang="en-US" altLang="zh-TW" sz="1200" b="1" dirty="0"/>
                        <a:t>Epochs</a:t>
                      </a:r>
                      <a:endParaRPr lang="zh-TW" altLang="en-US" sz="1200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zh-TW" altLang="en-US" sz="1200" b="1" dirty="0"/>
                        <a:t>迭代次數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745997"/>
                  </a:ext>
                </a:extLst>
              </a:tr>
              <a:tr h="304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r"/>
                      <a:r>
                        <a:rPr lang="en-US" altLang="zh-TW" sz="1200" b="1" dirty="0"/>
                        <a:t>BatchSize</a:t>
                      </a:r>
                      <a:endParaRPr lang="zh-TW" altLang="en-US" sz="1200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zh-TW" altLang="en-US" sz="1200" b="1" dirty="0"/>
                        <a:t>批次大小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261521"/>
                  </a:ext>
                </a:extLst>
              </a:tr>
            </a:tbl>
          </a:graphicData>
        </a:graphic>
      </p:graphicFrame>
      <p:graphicFrame>
        <p:nvGraphicFramePr>
          <p:cNvPr id="48" name="表格 14">
            <a:extLst>
              <a:ext uri="{FF2B5EF4-FFF2-40B4-BE49-F238E27FC236}">
                <a16:creationId xmlns:a16="http://schemas.microsoft.com/office/drawing/2014/main" id="{83EAF602-9E86-917B-CC5E-21B71CDD3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367390"/>
              </p:ext>
            </p:extLst>
          </p:nvPr>
        </p:nvGraphicFramePr>
        <p:xfrm>
          <a:off x="5096257" y="3615492"/>
          <a:ext cx="2688611" cy="1524000"/>
        </p:xfrm>
        <a:graphic>
          <a:graphicData uri="http://schemas.openxmlformats.org/drawingml/2006/table">
            <a:tbl>
              <a:tblPr firstRow="1" bandRow="1"/>
              <a:tblGrid>
                <a:gridCol w="1572617">
                  <a:extLst>
                    <a:ext uri="{9D8B030D-6E8A-4147-A177-3AD203B41FA5}">
                      <a16:colId xmlns:a16="http://schemas.microsoft.com/office/drawing/2014/main" val="2513449962"/>
                    </a:ext>
                  </a:extLst>
                </a:gridCol>
                <a:gridCol w="1115994">
                  <a:extLst>
                    <a:ext uri="{9D8B030D-6E8A-4147-A177-3AD203B41FA5}">
                      <a16:colId xmlns:a16="http://schemas.microsoft.com/office/drawing/2014/main" val="509604290"/>
                    </a:ext>
                  </a:extLst>
                </a:gridCol>
              </a:tblGrid>
              <a:tr h="304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r"/>
                      <a:r>
                        <a:rPr lang="en-US" altLang="zh-TW" sz="1200" b="1" dirty="0"/>
                        <a:t>Learning Rate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zh-TW" altLang="en-US" sz="1200" b="1" dirty="0"/>
                        <a:t>學習速率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745997"/>
                  </a:ext>
                </a:extLst>
              </a:tr>
              <a:tr h="304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r"/>
                      <a:r>
                        <a:rPr lang="en-US" altLang="zh-TW" sz="1200" b="1" dirty="0"/>
                        <a:t>Optimizer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zh-TW" altLang="en-US" sz="1200" b="1" dirty="0"/>
                        <a:t>優化器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261521"/>
                  </a:ext>
                </a:extLst>
              </a:tr>
              <a:tr h="304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r"/>
                      <a:r>
                        <a:rPr lang="en-US" altLang="zh-TW" sz="1200" b="1" dirty="0"/>
                        <a:t>Momentum</a:t>
                      </a:r>
                      <a:endParaRPr lang="zh-TW" altLang="en-US" sz="1200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zh-TW" altLang="en-US" sz="1200" b="1" dirty="0"/>
                        <a:t>動量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917376"/>
                  </a:ext>
                </a:extLst>
              </a:tr>
              <a:tr h="304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r"/>
                      <a:r>
                        <a:rPr lang="en-US" altLang="zh-TW" sz="1200" b="1" dirty="0"/>
                        <a:t>Weight Decay</a:t>
                      </a:r>
                      <a:endParaRPr lang="zh-TW" altLang="en-US" sz="1200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zh-TW" altLang="en-US" sz="1200" b="1" dirty="0"/>
                        <a:t>權重衰退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383240"/>
                  </a:ext>
                </a:extLst>
              </a:tr>
              <a:tr h="304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r"/>
                      <a:r>
                        <a:rPr lang="en-US" altLang="zh-TW" sz="1200" b="1" dirty="0"/>
                        <a:t>Loss Function</a:t>
                      </a:r>
                      <a:endParaRPr lang="zh-TW" altLang="en-US" sz="1200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zh-TW" altLang="en-US" sz="1200" b="1" dirty="0"/>
                        <a:t>損失函數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380075"/>
                  </a:ext>
                </a:extLst>
              </a:tr>
            </a:tbl>
          </a:graphicData>
        </a:graphic>
      </p:graphicFrame>
      <p:graphicFrame>
        <p:nvGraphicFramePr>
          <p:cNvPr id="49" name="表格 48">
            <a:extLst>
              <a:ext uri="{FF2B5EF4-FFF2-40B4-BE49-F238E27FC236}">
                <a16:creationId xmlns:a16="http://schemas.microsoft.com/office/drawing/2014/main" id="{C78C25A6-4C0A-94C3-19E9-793D1E315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711444"/>
              </p:ext>
            </p:extLst>
          </p:nvPr>
        </p:nvGraphicFramePr>
        <p:xfrm>
          <a:off x="8550372" y="3600457"/>
          <a:ext cx="2586060" cy="1524000"/>
        </p:xfrm>
        <a:graphic>
          <a:graphicData uri="http://schemas.openxmlformats.org/drawingml/2006/table">
            <a:tbl>
              <a:tblPr firstRow="1" bandRow="1"/>
              <a:tblGrid>
                <a:gridCol w="1681384">
                  <a:extLst>
                    <a:ext uri="{9D8B030D-6E8A-4147-A177-3AD203B41FA5}">
                      <a16:colId xmlns:a16="http://schemas.microsoft.com/office/drawing/2014/main" val="2513449962"/>
                    </a:ext>
                  </a:extLst>
                </a:gridCol>
                <a:gridCol w="904676">
                  <a:extLst>
                    <a:ext uri="{9D8B030D-6E8A-4147-A177-3AD203B41FA5}">
                      <a16:colId xmlns:a16="http://schemas.microsoft.com/office/drawing/2014/main" val="509604290"/>
                    </a:ext>
                  </a:extLst>
                </a:gridCol>
              </a:tblGrid>
              <a:tr h="304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r"/>
                      <a:r>
                        <a:rPr lang="en-US" altLang="zh-TW" sz="1200" b="1" dirty="0"/>
                        <a:t>Kernel 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zh-TW" altLang="en-US" sz="1200" b="1" dirty="0"/>
                        <a:t>卷積核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745997"/>
                  </a:ext>
                </a:extLst>
              </a:tr>
              <a:tr h="304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r"/>
                      <a:r>
                        <a:rPr lang="en-US" altLang="zh-TW" sz="1200" b="1" dirty="0"/>
                        <a:t>Stride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zh-TW" altLang="en-US" sz="1200" b="1"/>
                        <a:t>步伐量</a:t>
                      </a:r>
                      <a:endParaRPr lang="zh-TW" altLang="en-US" sz="12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261521"/>
                  </a:ext>
                </a:extLst>
              </a:tr>
              <a:tr h="304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r"/>
                      <a:r>
                        <a:rPr lang="en-US" altLang="zh-TW" sz="1200" b="1" dirty="0"/>
                        <a:t>Padding</a:t>
                      </a:r>
                      <a:endParaRPr lang="zh-TW" altLang="en-US" sz="12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zh-TW" altLang="en-US" sz="1200" b="1" dirty="0"/>
                        <a:t>填補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917376"/>
                  </a:ext>
                </a:extLst>
              </a:tr>
              <a:tr h="304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r"/>
                      <a:r>
                        <a:rPr lang="en-US" altLang="zh-TW" sz="1200" b="1" dirty="0"/>
                        <a:t>Hidden Layer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zh-TW" altLang="en-US" sz="1200" b="1" dirty="0"/>
                        <a:t>層數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383240"/>
                  </a:ext>
                </a:extLst>
              </a:tr>
              <a:tr h="304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r"/>
                      <a:r>
                        <a:rPr lang="en-US" altLang="zh-TW" sz="1200" b="1" dirty="0"/>
                        <a:t>Activation Function</a:t>
                      </a:r>
                      <a:endParaRPr lang="zh-TW" altLang="en-US" sz="12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zh-TW" altLang="en-US" sz="1200" b="1" dirty="0"/>
                        <a:t>激發函數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380075"/>
                  </a:ext>
                </a:extLst>
              </a:tr>
            </a:tbl>
          </a:graphicData>
        </a:graphic>
      </p:graphicFrame>
      <p:grpSp>
        <p:nvGrpSpPr>
          <p:cNvPr id="50" name="群組 49">
            <a:extLst>
              <a:ext uri="{FF2B5EF4-FFF2-40B4-BE49-F238E27FC236}">
                <a16:creationId xmlns:a16="http://schemas.microsoft.com/office/drawing/2014/main" id="{AC0DF172-0AED-638F-4F4D-06F701401C1A}"/>
              </a:ext>
            </a:extLst>
          </p:cNvPr>
          <p:cNvGrpSpPr/>
          <p:nvPr/>
        </p:nvGrpSpPr>
        <p:grpSpPr>
          <a:xfrm>
            <a:off x="1914426" y="3901333"/>
            <a:ext cx="2321004" cy="2599703"/>
            <a:chOff x="750628" y="4130721"/>
            <a:chExt cx="2622915" cy="2599703"/>
          </a:xfrm>
        </p:grpSpPr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214C8AF7-8469-3997-ADA7-481B48C75410}"/>
                </a:ext>
              </a:extLst>
            </p:cNvPr>
            <p:cNvGrpSpPr/>
            <p:nvPr/>
          </p:nvGrpSpPr>
          <p:grpSpPr>
            <a:xfrm>
              <a:off x="750628" y="4130721"/>
              <a:ext cx="2622915" cy="1756189"/>
              <a:chOff x="641445" y="4500347"/>
              <a:chExt cx="2622915" cy="1756189"/>
            </a:xfrm>
          </p:grpSpPr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0EF5B555-DF03-AF32-6CF0-B5FB85ABFD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445" y="4500347"/>
                <a:ext cx="0" cy="351430"/>
              </a:xfrm>
              <a:prstGeom prst="line">
                <a:avLst/>
              </a:prstGeom>
              <a:noFill/>
              <a:ln w="38100" cap="rnd" cmpd="sng" algn="ctr">
                <a:solidFill>
                  <a:srgbClr val="6CA6DA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F23E7CA3-900F-E016-DF23-ED2356F5D2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445" y="4858601"/>
                <a:ext cx="2620640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6CA6DA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AB2F656A-F486-2BCC-A17B-B35D2A52D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2085" y="4500347"/>
                <a:ext cx="2275" cy="358254"/>
              </a:xfrm>
              <a:prstGeom prst="line">
                <a:avLst/>
              </a:prstGeom>
              <a:noFill/>
              <a:ln w="38100" cap="rnd" cmpd="sng" algn="ctr">
                <a:solidFill>
                  <a:srgbClr val="6CA6DA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4A6D1D81-0C94-37C2-5F7F-7FC9AD986605}"/>
                  </a:ext>
                </a:extLst>
              </p:cNvPr>
              <p:cNvCxnSpPr>
                <a:cxnSpLocks/>
                <a:endCxn id="52" idx="0"/>
              </p:cNvCxnSpPr>
              <p:nvPr/>
            </p:nvCxnSpPr>
            <p:spPr>
              <a:xfrm>
                <a:off x="1951765" y="4858601"/>
                <a:ext cx="0" cy="1397935"/>
              </a:xfrm>
              <a:prstGeom prst="line">
                <a:avLst/>
              </a:prstGeom>
              <a:noFill/>
              <a:ln w="38100" cap="rnd" cmpd="sng" algn="ctr">
                <a:solidFill>
                  <a:srgbClr val="6CA6DA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FB22C10B-F756-D9B3-DEAB-68F269D78A9D}"/>
                </a:ext>
              </a:extLst>
            </p:cNvPr>
            <p:cNvSpPr/>
            <p:nvPr/>
          </p:nvSpPr>
          <p:spPr>
            <a:xfrm>
              <a:off x="1048292" y="5886910"/>
              <a:ext cx="2025312" cy="843514"/>
            </a:xfrm>
            <a:prstGeom prst="rect">
              <a:avLst/>
            </a:prstGeom>
            <a:noFill/>
            <a:ln w="38100" cap="rnd" cmpd="sng" algn="ctr">
              <a:solidFill>
                <a:srgbClr val="6CA6D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設定訓練次數</a:t>
              </a:r>
              <a:endPara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設定每次輸入的量</a:t>
              </a: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A40C6389-DA21-49C1-F5E0-0AE01518E89F}"/>
              </a:ext>
            </a:extLst>
          </p:cNvPr>
          <p:cNvGrpSpPr/>
          <p:nvPr/>
        </p:nvGrpSpPr>
        <p:grpSpPr>
          <a:xfrm>
            <a:off x="5210356" y="4491502"/>
            <a:ext cx="2539388" cy="2023269"/>
            <a:chOff x="750628" y="3806588"/>
            <a:chExt cx="2622915" cy="2023269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5697EF25-D31E-A910-DCCB-212034B91B48}"/>
                </a:ext>
              </a:extLst>
            </p:cNvPr>
            <p:cNvGrpSpPr/>
            <p:nvPr/>
          </p:nvGrpSpPr>
          <p:grpSpPr>
            <a:xfrm>
              <a:off x="750628" y="3806588"/>
              <a:ext cx="2622915" cy="1179755"/>
              <a:chOff x="641445" y="4176214"/>
              <a:chExt cx="2622915" cy="1179755"/>
            </a:xfrm>
          </p:grpSpPr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D88A1B86-5685-4BE1-973C-F4DEF4907A28}"/>
                  </a:ext>
                </a:extLst>
              </p:cNvPr>
              <p:cNvCxnSpPr/>
              <p:nvPr/>
            </p:nvCxnSpPr>
            <p:spPr>
              <a:xfrm>
                <a:off x="641445" y="4176214"/>
                <a:ext cx="0" cy="702859"/>
              </a:xfrm>
              <a:prstGeom prst="line">
                <a:avLst/>
              </a:prstGeom>
              <a:noFill/>
              <a:ln w="38100" cap="rnd" cmpd="sng" algn="ctr">
                <a:solidFill>
                  <a:srgbClr val="B7D6AA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1FCF7E0B-E4AD-CBFE-35BD-03615EF105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445" y="4885897"/>
                <a:ext cx="2620640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B7D6AA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2" name="直線接點 61">
                <a:extLst>
                  <a:ext uri="{FF2B5EF4-FFF2-40B4-BE49-F238E27FC236}">
                    <a16:creationId xmlns:a16="http://schemas.microsoft.com/office/drawing/2014/main" id="{BF84B531-391F-07EA-244E-8481FA2A2EAE}"/>
                  </a:ext>
                </a:extLst>
              </p:cNvPr>
              <p:cNvCxnSpPr/>
              <p:nvPr/>
            </p:nvCxnSpPr>
            <p:spPr>
              <a:xfrm>
                <a:off x="3264360" y="4183038"/>
                <a:ext cx="0" cy="702859"/>
              </a:xfrm>
              <a:prstGeom prst="line">
                <a:avLst/>
              </a:prstGeom>
              <a:noFill/>
              <a:ln w="38100" cap="rnd" cmpd="sng" algn="ctr">
                <a:solidFill>
                  <a:srgbClr val="B7D6AA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3" name="直線接點 62">
                <a:extLst>
                  <a:ext uri="{FF2B5EF4-FFF2-40B4-BE49-F238E27FC236}">
                    <a16:creationId xmlns:a16="http://schemas.microsoft.com/office/drawing/2014/main" id="{11EFCBF2-4C90-D1C8-C111-7FC48D98755C}"/>
                  </a:ext>
                </a:extLst>
              </p:cNvPr>
              <p:cNvCxnSpPr>
                <a:cxnSpLocks/>
                <a:endCxn id="59" idx="0"/>
              </p:cNvCxnSpPr>
              <p:nvPr/>
            </p:nvCxnSpPr>
            <p:spPr>
              <a:xfrm>
                <a:off x="1951765" y="4885897"/>
                <a:ext cx="0" cy="470072"/>
              </a:xfrm>
              <a:prstGeom prst="line">
                <a:avLst/>
              </a:prstGeom>
              <a:noFill/>
              <a:ln w="38100" cap="rnd" cmpd="sng" algn="ctr">
                <a:solidFill>
                  <a:srgbClr val="B7D6AA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8C7F176D-2090-2A5D-A300-34635F4EC0E9}"/>
                </a:ext>
              </a:extLst>
            </p:cNvPr>
            <p:cNvSpPr/>
            <p:nvPr/>
          </p:nvSpPr>
          <p:spPr>
            <a:xfrm>
              <a:off x="1048292" y="4986343"/>
              <a:ext cx="2025312" cy="843514"/>
            </a:xfrm>
            <a:prstGeom prst="rect">
              <a:avLst/>
            </a:prstGeom>
            <a:noFill/>
            <a:ln w="38100" cap="rnd" cmpd="sng" algn="ctr">
              <a:solidFill>
                <a:srgbClr val="B7D6A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調整更新以求最佳解</a:t>
              </a:r>
            </a:p>
          </p:txBody>
        </p:sp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845434C7-4206-D826-C70A-208745376D72}"/>
              </a:ext>
            </a:extLst>
          </p:cNvPr>
          <p:cNvGrpSpPr/>
          <p:nvPr/>
        </p:nvGrpSpPr>
        <p:grpSpPr>
          <a:xfrm>
            <a:off x="8550372" y="4476385"/>
            <a:ext cx="2586059" cy="2023269"/>
            <a:chOff x="750628" y="3806588"/>
            <a:chExt cx="3141530" cy="2023269"/>
          </a:xfrm>
        </p:grpSpPr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654AFF06-8ADD-4E1D-6F76-A003AE96C722}"/>
                </a:ext>
              </a:extLst>
            </p:cNvPr>
            <p:cNvGrpSpPr/>
            <p:nvPr/>
          </p:nvGrpSpPr>
          <p:grpSpPr>
            <a:xfrm>
              <a:off x="750628" y="3806588"/>
              <a:ext cx="3141530" cy="1179755"/>
              <a:chOff x="641445" y="4176214"/>
              <a:chExt cx="3141530" cy="1179755"/>
            </a:xfrm>
          </p:grpSpPr>
          <p:cxnSp>
            <p:nvCxnSpPr>
              <p:cNvPr id="67" name="直線接點 66">
                <a:extLst>
                  <a:ext uri="{FF2B5EF4-FFF2-40B4-BE49-F238E27FC236}">
                    <a16:creationId xmlns:a16="http://schemas.microsoft.com/office/drawing/2014/main" id="{3E4ED1E2-B6DC-7922-8644-AA61B8145FED}"/>
                  </a:ext>
                </a:extLst>
              </p:cNvPr>
              <p:cNvCxnSpPr/>
              <p:nvPr/>
            </p:nvCxnSpPr>
            <p:spPr>
              <a:xfrm>
                <a:off x="641445" y="4176214"/>
                <a:ext cx="0" cy="702859"/>
              </a:xfrm>
              <a:prstGeom prst="line">
                <a:avLst/>
              </a:prstGeom>
              <a:noFill/>
              <a:ln w="38100" cap="rnd" cmpd="sng" algn="ctr">
                <a:solidFill>
                  <a:srgbClr val="E8999A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8" name="直線接點 67">
                <a:extLst>
                  <a:ext uri="{FF2B5EF4-FFF2-40B4-BE49-F238E27FC236}">
                    <a16:creationId xmlns:a16="http://schemas.microsoft.com/office/drawing/2014/main" id="{154308B9-29D2-97AD-7A2F-1AC9DDB4FA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445" y="4879073"/>
                <a:ext cx="3141530" cy="6824"/>
              </a:xfrm>
              <a:prstGeom prst="line">
                <a:avLst/>
              </a:prstGeom>
              <a:noFill/>
              <a:ln w="38100" cap="rnd" cmpd="sng" algn="ctr">
                <a:solidFill>
                  <a:srgbClr val="E8999A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9" name="直線接點 68">
                <a:extLst>
                  <a:ext uri="{FF2B5EF4-FFF2-40B4-BE49-F238E27FC236}">
                    <a16:creationId xmlns:a16="http://schemas.microsoft.com/office/drawing/2014/main" id="{67C012C2-882A-5BA6-56D1-52A2EDD7F7A0}"/>
                  </a:ext>
                </a:extLst>
              </p:cNvPr>
              <p:cNvCxnSpPr/>
              <p:nvPr/>
            </p:nvCxnSpPr>
            <p:spPr>
              <a:xfrm>
                <a:off x="3782975" y="4183038"/>
                <a:ext cx="0" cy="702859"/>
              </a:xfrm>
              <a:prstGeom prst="line">
                <a:avLst/>
              </a:prstGeom>
              <a:noFill/>
              <a:ln w="38100" cap="rnd" cmpd="sng" algn="ctr">
                <a:solidFill>
                  <a:srgbClr val="E8999A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0" name="直線接點 69">
                <a:extLst>
                  <a:ext uri="{FF2B5EF4-FFF2-40B4-BE49-F238E27FC236}">
                    <a16:creationId xmlns:a16="http://schemas.microsoft.com/office/drawing/2014/main" id="{DD07BDA3-7C2C-C5A2-7885-DE8F17AA92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2210" y="4885897"/>
                <a:ext cx="0" cy="470072"/>
              </a:xfrm>
              <a:prstGeom prst="line">
                <a:avLst/>
              </a:prstGeom>
              <a:noFill/>
              <a:ln w="38100" cap="rnd" cmpd="sng" algn="ctr">
                <a:solidFill>
                  <a:srgbClr val="E8999A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CEA952F7-2D97-E34F-1B47-E45229D53DC1}"/>
                </a:ext>
              </a:extLst>
            </p:cNvPr>
            <p:cNvSpPr/>
            <p:nvPr/>
          </p:nvSpPr>
          <p:spPr>
            <a:xfrm>
              <a:off x="1308737" y="4986343"/>
              <a:ext cx="2025312" cy="843514"/>
            </a:xfrm>
            <a:prstGeom prst="rect">
              <a:avLst/>
            </a:prstGeom>
            <a:noFill/>
            <a:ln w="38100" cap="rnd" cmpd="sng" algn="ctr">
              <a:solidFill>
                <a:srgbClr val="E8999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建置模型過程使用</a:t>
              </a:r>
            </a:p>
          </p:txBody>
        </p:sp>
      </p:grpSp>
      <p:sp>
        <p:nvSpPr>
          <p:cNvPr id="71" name="矩形: 摺角紙張 70">
            <a:extLst>
              <a:ext uri="{FF2B5EF4-FFF2-40B4-BE49-F238E27FC236}">
                <a16:creationId xmlns:a16="http://schemas.microsoft.com/office/drawing/2014/main" id="{60197B24-2AF5-2A5A-91FD-8B4E2FA91D96}"/>
              </a:ext>
            </a:extLst>
          </p:cNvPr>
          <p:cNvSpPr/>
          <p:nvPr/>
        </p:nvSpPr>
        <p:spPr>
          <a:xfrm>
            <a:off x="83476" y="4706450"/>
            <a:ext cx="2017390" cy="1808313"/>
          </a:xfrm>
          <a:prstGeom prst="foldedCorner">
            <a:avLst>
              <a:gd name="adj" fmla="val 16005"/>
            </a:avLst>
          </a:prstGeom>
          <a:solidFill>
            <a:sysClr val="window" lastClr="FFFFFF"/>
          </a:solidFill>
          <a:ln w="28575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000"/>
              </a:buClr>
              <a:buSzTx/>
              <a:buFont typeface="微軟正黑體" panose="020B0604030504040204" pitchFamily="34" charset="-120"/>
              <a:buChar char="★"/>
              <a:tabLst/>
              <a:defRPr/>
            </a:pPr>
            <a:r>
              <a:rPr kumimoji="0" lang="en-US" altLang="zh-TW" sz="11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For example: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有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1000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筆資料，</a:t>
            </a:r>
            <a:r>
              <a:rPr lang="zh-TW" altLang="en-US" sz="1100" b="1" kern="0" dirty="0">
                <a:solidFill>
                  <a:prstClr val="black"/>
                </a:solidFill>
                <a:latin typeface="微软雅黑"/>
                <a:ea typeface="微软雅黑"/>
              </a:rPr>
              <a:t>若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每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100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個做為一個批次，則共可以分成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10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份。</a:t>
            </a:r>
            <a:endParaRPr kumimoji="0" lang="en-US" altLang="zh-TW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Dataset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= 1000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BatchSize = 100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Iteration = 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Epoch = 1</a:t>
            </a:r>
          </a:p>
        </p:txBody>
      </p:sp>
    </p:spTree>
    <p:extLst>
      <p:ext uri="{BB962C8B-B14F-4D97-AF65-F5344CB8AC3E}">
        <p14:creationId xmlns:p14="http://schemas.microsoft.com/office/powerpoint/2010/main" val="318828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3"/>
          <p:cNvSpPr/>
          <p:nvPr/>
        </p:nvSpPr>
        <p:spPr>
          <a:xfrm rot="16200000" flipH="1" flipV="1">
            <a:off x="7763536" y="-1892897"/>
            <a:ext cx="1808167" cy="6477001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854849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  <a:gd name="connsiteX6" fmla="*/ 0 w 1068080"/>
              <a:gd name="connsiteY6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854849"/>
                </a:lnTo>
                <a:lnTo>
                  <a:pt x="1068080" y="91440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4A4C122-5C03-5771-1CDF-725657DF4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537" y="190202"/>
            <a:ext cx="10061422" cy="1371712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問題</a:t>
            </a:r>
            <a:endParaRPr lang="zh-TW" altLang="en-US" sz="3600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AB65E8A-880F-F4E8-9653-2E21083E4D1A}"/>
              </a:ext>
            </a:extLst>
          </p:cNvPr>
          <p:cNvSpPr txBox="1"/>
          <p:nvPr/>
        </p:nvSpPr>
        <p:spPr>
          <a:xfrm>
            <a:off x="5758934" y="1058149"/>
            <a:ext cx="6019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0072B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我的模型一定學習的很好嗎？</a:t>
            </a:r>
          </a:p>
        </p:txBody>
      </p:sp>
      <p:sp>
        <p:nvSpPr>
          <p:cNvPr id="11" name="矩形 10"/>
          <p:cNvSpPr/>
          <p:nvPr/>
        </p:nvSpPr>
        <p:spPr>
          <a:xfrm>
            <a:off x="4362672" y="1169051"/>
            <a:ext cx="1338160" cy="139397"/>
          </a:xfrm>
          <a:prstGeom prst="rect">
            <a:avLst/>
          </a:prstGeom>
          <a:solidFill>
            <a:srgbClr val="F5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 descr="Transformers' Mythology Explained">
            <a:extLst>
              <a:ext uri="{FF2B5EF4-FFF2-40B4-BE49-F238E27FC236}">
                <a16:creationId xmlns:a16="http://schemas.microsoft.com/office/drawing/2014/main" id="{82E44860-59F2-4954-5864-507E8AF67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51" y="2730578"/>
            <a:ext cx="6480586" cy="333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 descr="一張含有 企鵝, 室內, 玩具, 卡通 的圖片&#10;&#10;自動產生的描述">
            <a:extLst>
              <a:ext uri="{FF2B5EF4-FFF2-40B4-BE49-F238E27FC236}">
                <a16:creationId xmlns:a16="http://schemas.microsoft.com/office/drawing/2014/main" id="{013695BC-8F7D-1363-324C-204B7923D6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5" b="9630"/>
          <a:stretch/>
        </p:blipFill>
        <p:spPr>
          <a:xfrm>
            <a:off x="7005724" y="3181151"/>
            <a:ext cx="4887478" cy="2754438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05C39E2-9231-BB2F-BC1E-78585DACB01A}"/>
              </a:ext>
            </a:extLst>
          </p:cNvPr>
          <p:cNvSpPr txBox="1"/>
          <p:nvPr/>
        </p:nvSpPr>
        <p:spPr>
          <a:xfrm>
            <a:off x="2849130" y="236124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看起來超強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214ED25-1705-1E43-440E-D02F870574F5}"/>
              </a:ext>
            </a:extLst>
          </p:cNvPr>
          <p:cNvSpPr txBox="1"/>
          <p:nvPr/>
        </p:nvSpPr>
        <p:spPr>
          <a:xfrm>
            <a:off x="8318384" y="285272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看起來稍微遜色一些</a:t>
            </a:r>
          </a:p>
        </p:txBody>
      </p:sp>
    </p:spTree>
    <p:extLst>
      <p:ext uri="{BB962C8B-B14F-4D97-AF65-F5344CB8AC3E}">
        <p14:creationId xmlns:p14="http://schemas.microsoft.com/office/powerpoint/2010/main" val="174918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/>
      <p:bldP spid="11" grpId="0" animBg="1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8F95F5-B095-513E-29D0-1F7F9B0ED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訓練模型可能會遇到的幾種情況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64824A2-EF68-D1D8-1F9A-881016C6D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22" name="25">
            <a:extLst>
              <a:ext uri="{FF2B5EF4-FFF2-40B4-BE49-F238E27FC236}">
                <a16:creationId xmlns:a16="http://schemas.microsoft.com/office/drawing/2014/main" id="{AA45E84C-B53A-E9A5-C149-1BCD8F136EB8}"/>
              </a:ext>
            </a:extLst>
          </p:cNvPr>
          <p:cNvGrpSpPr/>
          <p:nvPr/>
        </p:nvGrpSpPr>
        <p:grpSpPr>
          <a:xfrm>
            <a:off x="1292378" y="2987837"/>
            <a:ext cx="3480434" cy="1060183"/>
            <a:chOff x="2031191" y="1332454"/>
            <a:chExt cx="2555777" cy="1060183"/>
          </a:xfrm>
        </p:grpSpPr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4155EBCD-A6CD-3A11-3443-631D4C5185A1}"/>
                </a:ext>
              </a:extLst>
            </p:cNvPr>
            <p:cNvSpPr txBox="1"/>
            <p:nvPr/>
          </p:nvSpPr>
          <p:spPr>
            <a:xfrm>
              <a:off x="2031191" y="1332454"/>
              <a:ext cx="255577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訓練成效不好</a:t>
              </a:r>
              <a:endPara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cs typeface="+mn-ea"/>
                <a:sym typeface="+mn-lt"/>
              </a:endParaRPr>
            </a:p>
          </p:txBody>
        </p: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FE3CEE4F-18BD-52D1-189F-41E9D1B87F28}"/>
                </a:ext>
              </a:extLst>
            </p:cNvPr>
            <p:cNvSpPr txBox="1"/>
            <p:nvPr/>
          </p:nvSpPr>
          <p:spPr>
            <a:xfrm>
              <a:off x="2031192" y="1621016"/>
              <a:ext cx="25557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增加</a:t>
              </a:r>
              <a:r>
                <a:rPr lang="en-US" altLang="zh-TW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Layer</a:t>
              </a:r>
              <a:r>
                <a:rPr lang="zh-TW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數量，但增加太多會導致過擬合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cs typeface="+mn-ea"/>
                <a:sym typeface="+mn-lt"/>
              </a:endParaRPr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B1CB64F0-F8BB-B972-3CB2-33BCAAB2F04A}"/>
                </a:ext>
              </a:extLst>
            </p:cNvPr>
            <p:cNvSpPr txBox="1"/>
            <p:nvPr/>
          </p:nvSpPr>
          <p:spPr>
            <a:xfrm>
              <a:off x="2031191" y="2054083"/>
              <a:ext cx="255577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訓練效果好，但測試時效果差</a:t>
              </a:r>
              <a:endPara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cs typeface="+mn-ea"/>
                <a:sym typeface="+mn-lt"/>
              </a:endParaRPr>
            </a:p>
          </p:txBody>
        </p:sp>
      </p:grpSp>
      <p:sp>
        <p:nvSpPr>
          <p:cNvPr id="26" name="TextBox 14">
            <a:extLst>
              <a:ext uri="{FF2B5EF4-FFF2-40B4-BE49-F238E27FC236}">
                <a16:creationId xmlns:a16="http://schemas.microsoft.com/office/drawing/2014/main" id="{D6713505-EE3D-CE7F-1BCE-128F5DEABC19}"/>
              </a:ext>
            </a:extLst>
          </p:cNvPr>
          <p:cNvSpPr txBox="1"/>
          <p:nvPr/>
        </p:nvSpPr>
        <p:spPr>
          <a:xfrm>
            <a:off x="1292378" y="4032631"/>
            <a:ext cx="3480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  <a:sym typeface="+mn-lt"/>
              </a:rPr>
              <a:t>模型過擬合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cs typeface="+mn-ea"/>
              <a:sym typeface="+mn-lt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D41EDE27-B983-97A0-A5E2-BF84A7173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5"/>
          <a:stretch/>
        </p:blipFill>
        <p:spPr bwMode="auto">
          <a:xfrm>
            <a:off x="4699820" y="2242157"/>
            <a:ext cx="6507266" cy="273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833CB781-2F35-E940-64AF-DB556BC39D63}"/>
              </a:ext>
            </a:extLst>
          </p:cNvPr>
          <p:cNvSpPr txBox="1"/>
          <p:nvPr/>
        </p:nvSpPr>
        <p:spPr>
          <a:xfrm>
            <a:off x="4876275" y="5331199"/>
            <a:ext cx="1622560" cy="276999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828979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欠擬合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</a:t>
            </a: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 訓練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+</a:t>
            </a: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測試差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53A8311-0E12-6AB3-08CE-B8F5F2EC2681}"/>
              </a:ext>
            </a:extLst>
          </p:cNvPr>
          <p:cNvSpPr txBox="1"/>
          <p:nvPr/>
        </p:nvSpPr>
        <p:spPr>
          <a:xfrm>
            <a:off x="7296061" y="5331200"/>
            <a:ext cx="1314784" cy="276999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828979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好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</a:t>
            </a: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訓練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+</a:t>
            </a: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測試好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56BABEB-1210-898D-1B03-6BF750FA60BF}"/>
              </a:ext>
            </a:extLst>
          </p:cNvPr>
          <p:cNvSpPr txBox="1"/>
          <p:nvPr/>
        </p:nvSpPr>
        <p:spPr>
          <a:xfrm>
            <a:off x="9184065" y="5332170"/>
            <a:ext cx="1813317" cy="276999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828979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過擬合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</a:t>
            </a: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訓練好，測試差</a:t>
            </a:r>
          </a:p>
        </p:txBody>
      </p:sp>
    </p:spTree>
    <p:extLst>
      <p:ext uri="{BB962C8B-B14F-4D97-AF65-F5344CB8AC3E}">
        <p14:creationId xmlns:p14="http://schemas.microsoft.com/office/powerpoint/2010/main" val="1228847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08A893-D0AD-C7A5-4F68-4A2384EB7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解決問題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84915E9-F274-87C8-0AE5-C76E7ABB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F908FD4E-4627-CC54-E642-6591000256D6}"/>
              </a:ext>
            </a:extLst>
          </p:cNvPr>
          <p:cNvSpPr txBox="1"/>
          <p:nvPr/>
        </p:nvSpPr>
        <p:spPr>
          <a:xfrm>
            <a:off x="1753675" y="1826378"/>
            <a:ext cx="2620641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Batch</a:t>
            </a:r>
            <a:r>
              <a:rPr lang="zh-TW" altLang="en-US" b="1" dirty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 </a:t>
            </a:r>
            <a:r>
              <a:rPr lang="en-US" altLang="zh-TW" b="1" dirty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Normalization</a:t>
            </a:r>
            <a:endParaRPr lang="zh-TW" altLang="en-US" b="1" dirty="0">
              <a:solidFill>
                <a:prstClr val="white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65D7817D-D568-39CA-A118-2C39D712B0C3}"/>
              </a:ext>
            </a:extLst>
          </p:cNvPr>
          <p:cNvSpPr txBox="1"/>
          <p:nvPr/>
        </p:nvSpPr>
        <p:spPr>
          <a:xfrm>
            <a:off x="7296152" y="1833092"/>
            <a:ext cx="2620641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Dropout</a:t>
            </a:r>
            <a:endParaRPr lang="zh-TW" altLang="en-US" b="1" dirty="0">
              <a:solidFill>
                <a:prstClr val="white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D531FF8F-826C-0437-D459-278A5821D189}"/>
              </a:ext>
            </a:extLst>
          </p:cNvPr>
          <p:cNvSpPr txBox="1"/>
          <p:nvPr/>
        </p:nvSpPr>
        <p:spPr>
          <a:xfrm>
            <a:off x="970693" y="2308892"/>
            <a:ext cx="4186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303233"/>
                </a:solidFill>
                <a:latin typeface="Lato" panose="020F0502020204030203" pitchFamily="34" charset="0"/>
                <a:ea typeface="微软雅黑"/>
              </a:rPr>
              <a:t>一般而言在輸入數據時，會先將 </a:t>
            </a:r>
            <a:r>
              <a:rPr lang="en-US" altLang="zh-TW" sz="1200" dirty="0">
                <a:solidFill>
                  <a:srgbClr val="303233"/>
                </a:solidFill>
                <a:latin typeface="Lato" panose="020F0502020204030203" pitchFamily="34" charset="0"/>
                <a:ea typeface="微软雅黑"/>
              </a:rPr>
              <a:t>Feature </a:t>
            </a:r>
            <a:r>
              <a:rPr lang="zh-TW" altLang="en-US" sz="1200" dirty="0">
                <a:solidFill>
                  <a:srgbClr val="303233"/>
                </a:solidFill>
                <a:latin typeface="Lato" panose="020F0502020204030203" pitchFamily="34" charset="0"/>
                <a:ea typeface="微软雅黑"/>
              </a:rPr>
              <a:t>做 </a:t>
            </a:r>
            <a:r>
              <a:rPr lang="en-US" altLang="zh-TW" sz="1200" dirty="0">
                <a:solidFill>
                  <a:srgbClr val="303233"/>
                </a:solidFill>
                <a:latin typeface="Lato" panose="020F0502020204030203" pitchFamily="34" charset="0"/>
                <a:ea typeface="微软雅黑"/>
              </a:rPr>
              <a:t>Normalize </a:t>
            </a:r>
            <a:r>
              <a:rPr lang="zh-TW" altLang="en-US" sz="1200" dirty="0">
                <a:solidFill>
                  <a:srgbClr val="303233"/>
                </a:solidFill>
                <a:latin typeface="Lato" panose="020F0502020204030203" pitchFamily="34" charset="0"/>
                <a:ea typeface="微软雅黑"/>
              </a:rPr>
              <a:t>後再進行訓練，可以加速模型收斂；而 </a:t>
            </a:r>
            <a:r>
              <a:rPr lang="en-US" altLang="zh-TW" sz="1200" dirty="0">
                <a:solidFill>
                  <a:srgbClr val="303233"/>
                </a:solidFill>
                <a:latin typeface="Lato" panose="020F0502020204030203" pitchFamily="34" charset="0"/>
                <a:ea typeface="微软雅黑"/>
              </a:rPr>
              <a:t>Batch Normalization </a:t>
            </a:r>
            <a:r>
              <a:rPr lang="zh-TW" altLang="en-US" sz="1200" dirty="0">
                <a:solidFill>
                  <a:srgbClr val="303233"/>
                </a:solidFill>
                <a:latin typeface="Lato" panose="020F0502020204030203" pitchFamily="34" charset="0"/>
                <a:ea typeface="微软雅黑"/>
              </a:rPr>
              <a:t>可以在卷積層之後使用，其以批次為單位進行 </a:t>
            </a:r>
            <a:r>
              <a:rPr lang="en-US" altLang="zh-TW" sz="1200" dirty="0">
                <a:solidFill>
                  <a:srgbClr val="303233"/>
                </a:solidFill>
                <a:latin typeface="Lato" panose="020F0502020204030203" pitchFamily="34" charset="0"/>
                <a:ea typeface="微软雅黑"/>
              </a:rPr>
              <a:t>Normalize</a:t>
            </a:r>
            <a:r>
              <a:rPr lang="zh-TW" altLang="en-US" sz="1200" dirty="0">
                <a:solidFill>
                  <a:srgbClr val="303233"/>
                </a:solidFill>
                <a:latin typeface="Lato" panose="020F0502020204030203" pitchFamily="34" charset="0"/>
                <a:ea typeface="微软雅黑"/>
              </a:rPr>
              <a:t> 可加速模型收斂</a:t>
            </a:r>
            <a:r>
              <a:rPr lang="en-US" altLang="zh-TW" sz="1200" dirty="0">
                <a:solidFill>
                  <a:srgbClr val="303233"/>
                </a:solidFill>
                <a:latin typeface="Lato" panose="020F0502020204030203" pitchFamily="34" charset="0"/>
                <a:ea typeface="微软雅黑"/>
              </a:rPr>
              <a:t>!</a:t>
            </a:r>
            <a:endParaRPr lang="zh-TW" altLang="en-US" sz="1200" dirty="0">
              <a:solidFill>
                <a:srgbClr val="303233"/>
              </a:solidFill>
              <a:latin typeface="Lato" panose="020F0502020204030203" pitchFamily="34" charset="0"/>
              <a:ea typeface="微软雅黑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8B82BA37-5669-7DFE-8FAD-BE6E21D796AB}"/>
              </a:ext>
            </a:extLst>
          </p:cNvPr>
          <p:cNvSpPr txBox="1"/>
          <p:nvPr/>
        </p:nvSpPr>
        <p:spPr>
          <a:xfrm>
            <a:off x="6513171" y="2329136"/>
            <a:ext cx="4186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303233"/>
                </a:solidFill>
                <a:latin typeface="Lato" panose="020F0502020204030203" pitchFamily="34" charset="0"/>
                <a:ea typeface="微软雅黑"/>
              </a:rPr>
              <a:t>隨機讓各神經元的啟用值以一定的</a:t>
            </a:r>
            <a:r>
              <a:rPr lang="zh-TW" altLang="en-US" sz="1200" dirty="0">
                <a:solidFill>
                  <a:srgbClr val="FF0000"/>
                </a:solidFill>
                <a:latin typeface="Lato" panose="020F0502020204030203" pitchFamily="34" charset="0"/>
                <a:ea typeface="微软雅黑"/>
              </a:rPr>
              <a:t>機率</a:t>
            </a:r>
            <a:r>
              <a:rPr lang="en-US" altLang="zh-TW" sz="1200" dirty="0">
                <a:solidFill>
                  <a:srgbClr val="FF0000"/>
                </a:solidFill>
                <a:latin typeface="Lato" panose="020F0502020204030203" pitchFamily="34" charset="0"/>
                <a:ea typeface="微软雅黑"/>
              </a:rPr>
              <a:t>p</a:t>
            </a:r>
            <a:r>
              <a:rPr lang="zh-TW" altLang="en-US" sz="1200" dirty="0">
                <a:solidFill>
                  <a:srgbClr val="303233"/>
                </a:solidFill>
                <a:latin typeface="Lato" panose="020F0502020204030203" pitchFamily="34" charset="0"/>
                <a:ea typeface="微软雅黑"/>
              </a:rPr>
              <a:t>停止工作，可以使模型泛化性更強，因為它不會太依賴某些區域性</a:t>
            </a:r>
            <a:r>
              <a:rPr lang="en-US" altLang="zh-TW" sz="1200" dirty="0">
                <a:solidFill>
                  <a:srgbClr val="303233"/>
                </a:solidFill>
                <a:latin typeface="Lato" panose="020F0502020204030203" pitchFamily="34" charset="0"/>
                <a:ea typeface="微软雅黑"/>
              </a:rPr>
              <a:t>(</a:t>
            </a:r>
            <a:r>
              <a:rPr lang="zh-TW" altLang="en-US" sz="1200" dirty="0">
                <a:solidFill>
                  <a:srgbClr val="303233"/>
                </a:solidFill>
                <a:latin typeface="Lato" panose="020F0502020204030203" pitchFamily="34" charset="0"/>
                <a:ea typeface="微软雅黑"/>
              </a:rPr>
              <a:t>某些神經元</a:t>
            </a:r>
            <a:r>
              <a:rPr lang="en-US" altLang="zh-TW" sz="1200" dirty="0">
                <a:solidFill>
                  <a:srgbClr val="303233"/>
                </a:solidFill>
                <a:latin typeface="Lato" panose="020F0502020204030203" pitchFamily="34" charset="0"/>
                <a:ea typeface="微软雅黑"/>
              </a:rPr>
              <a:t>)</a:t>
            </a:r>
            <a:r>
              <a:rPr lang="zh-TW" altLang="en-US" sz="1200" dirty="0">
                <a:solidFill>
                  <a:srgbClr val="303233"/>
                </a:solidFill>
                <a:latin typeface="Lato" panose="020F0502020204030203" pitchFamily="34" charset="0"/>
                <a:ea typeface="微软雅黑"/>
              </a:rPr>
              <a:t>的特徵，以避免過擬合</a:t>
            </a:r>
            <a:r>
              <a:rPr lang="en-US" altLang="zh-TW" sz="1200" dirty="0">
                <a:solidFill>
                  <a:srgbClr val="303233"/>
                </a:solidFill>
                <a:latin typeface="Lato" panose="020F0502020204030203" pitchFamily="34" charset="0"/>
                <a:ea typeface="微软雅黑"/>
              </a:rPr>
              <a:t>(Over-fitting)</a:t>
            </a:r>
            <a:r>
              <a:rPr lang="zh-TW" altLang="en-US" sz="1200" dirty="0">
                <a:solidFill>
                  <a:srgbClr val="303233"/>
                </a:solidFill>
                <a:latin typeface="Lato" panose="020F0502020204030203" pitchFamily="34" charset="0"/>
                <a:ea typeface="微软雅黑"/>
              </a:rPr>
              <a:t>的情況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650CD28-91A6-C30E-A244-35715470C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174" y="3270532"/>
            <a:ext cx="5159626" cy="256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C4F34BB-D9AC-1C31-BC0A-A5970FEE5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45" y="3133762"/>
            <a:ext cx="4870986" cy="283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00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51C83B-D7ED-5B01-D9F1-3B0DB867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6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Ladder</a:t>
            </a:r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實作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ABA67EF-21EF-0429-DC90-CE699B0BB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使用</a:t>
            </a: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Ladder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來搭建自己的類神經網路模型</a:t>
            </a: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!!!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73038C-8188-B98F-17EA-043952E81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517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85631AA-B988-2A19-664D-576CEAC8C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>
                <a:solidFill>
                  <a:srgbClr val="0070C0"/>
                </a:solidFill>
                <a:cs typeface="+mn-ea"/>
                <a:sym typeface="+mn-lt"/>
              </a:rPr>
              <a:t>Ladder</a:t>
            </a:r>
            <a:r>
              <a:rPr lang="zh-TW" altLang="en-US" sz="4800" b="1" dirty="0">
                <a:solidFill>
                  <a:srgbClr val="0070C0"/>
                </a:solidFill>
                <a:cs typeface="+mn-ea"/>
                <a:sym typeface="+mn-lt"/>
              </a:rPr>
              <a:t>應用 </a:t>
            </a:r>
            <a:r>
              <a:rPr lang="en-US" altLang="zh-TW" sz="4800" b="1" dirty="0">
                <a:solidFill>
                  <a:srgbClr val="0070C0"/>
                </a:solidFill>
                <a:cs typeface="+mn-ea"/>
                <a:sym typeface="+mn-lt"/>
              </a:rPr>
              <a:t>– </a:t>
            </a:r>
            <a:r>
              <a:rPr lang="zh-TW" altLang="en-US" sz="4800" b="1" dirty="0">
                <a:solidFill>
                  <a:srgbClr val="0070C0"/>
                </a:solidFill>
                <a:cs typeface="+mn-ea"/>
                <a:sym typeface="+mn-lt"/>
              </a:rPr>
              <a:t>介紹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2902685-028B-C549-5678-3E880F5A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C0323DC-A3B2-CE43-5ACB-859DF6CB0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8" t="7638" r="5343" b="7996"/>
          <a:stretch/>
        </p:blipFill>
        <p:spPr bwMode="auto">
          <a:xfrm>
            <a:off x="6778679" y="2036168"/>
            <a:ext cx="3910398" cy="384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5B0EDB8-3B85-C9D4-96B9-ED383302E902}"/>
              </a:ext>
            </a:extLst>
          </p:cNvPr>
          <p:cNvSpPr txBox="1"/>
          <p:nvPr/>
        </p:nvSpPr>
        <p:spPr>
          <a:xfrm>
            <a:off x="1292380" y="2137996"/>
            <a:ext cx="3548368" cy="369332"/>
          </a:xfrm>
          <a:prstGeom prst="rect">
            <a:avLst/>
          </a:prstGeom>
          <a:solidFill>
            <a:srgbClr val="82897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+mn-ea"/>
                <a:sym typeface="+mn-lt"/>
              </a:rPr>
              <a:t>Ladder</a:t>
            </a:r>
            <a:r>
              <a:rPr lang="zh-TW" altLang="en-US" b="1" dirty="0">
                <a:solidFill>
                  <a:schemeClr val="bg1"/>
                </a:solidFill>
                <a:cs typeface="+mn-ea"/>
                <a:sym typeface="+mn-lt"/>
              </a:rPr>
              <a:t>希望</a:t>
            </a:r>
            <a:r>
              <a:rPr lang="en-US" altLang="zh-TW" b="1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en-US" altLang="ko-KR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146C0E0-5CD4-B636-B257-5081C95C41F6}"/>
              </a:ext>
            </a:extLst>
          </p:cNvPr>
          <p:cNvGrpSpPr/>
          <p:nvPr/>
        </p:nvGrpSpPr>
        <p:grpSpPr>
          <a:xfrm>
            <a:off x="1292378" y="2792356"/>
            <a:ext cx="3349577" cy="1306405"/>
            <a:chOff x="1047855" y="2226612"/>
            <a:chExt cx="3349577" cy="1306405"/>
          </a:xfrm>
        </p:grpSpPr>
        <p:grpSp>
          <p:nvGrpSpPr>
            <p:cNvPr id="10" name="25">
              <a:extLst>
                <a:ext uri="{FF2B5EF4-FFF2-40B4-BE49-F238E27FC236}">
                  <a16:creationId xmlns:a16="http://schemas.microsoft.com/office/drawing/2014/main" id="{1689A490-4962-54BA-A478-9A6FF2A5F4E7}"/>
                </a:ext>
              </a:extLst>
            </p:cNvPr>
            <p:cNvGrpSpPr/>
            <p:nvPr/>
          </p:nvGrpSpPr>
          <p:grpSpPr>
            <a:xfrm>
              <a:off x="1047855" y="2226612"/>
              <a:ext cx="3349577" cy="1029406"/>
              <a:chOff x="2031191" y="1347842"/>
              <a:chExt cx="2555777" cy="1029406"/>
            </a:xfrm>
          </p:grpSpPr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548080D9-80B6-1DFA-A90F-DEB55835B6AF}"/>
                  </a:ext>
                </a:extLst>
              </p:cNvPr>
              <p:cNvSpPr txBox="1"/>
              <p:nvPr/>
            </p:nvSpPr>
            <p:spPr>
              <a:xfrm>
                <a:off x="2031191" y="1347842"/>
                <a:ext cx="2555777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zh-TW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初學者可以簡單地建立模型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TextBox 14">
                <a:extLst>
                  <a:ext uri="{FF2B5EF4-FFF2-40B4-BE49-F238E27FC236}">
                    <a16:creationId xmlns:a16="http://schemas.microsoft.com/office/drawing/2014/main" id="{255CF2FD-2D84-6C54-6240-3F392B8591C7}"/>
                  </a:ext>
                </a:extLst>
              </p:cNvPr>
              <p:cNvSpPr txBox="1"/>
              <p:nvPr/>
            </p:nvSpPr>
            <p:spPr>
              <a:xfrm>
                <a:off x="2031192" y="1649591"/>
                <a:ext cx="2555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透過連接方式視覺化類神經網路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9C3412-3308-D39D-A693-0475DC56D96E}"/>
                  </a:ext>
                </a:extLst>
              </p:cNvPr>
              <p:cNvSpPr txBox="1"/>
              <p:nvPr/>
            </p:nvSpPr>
            <p:spPr>
              <a:xfrm>
                <a:off x="2031191" y="2069471"/>
                <a:ext cx="2555777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zh-TW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不用了解機器學習語言框架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" name="TextBox 14">
              <a:extLst>
                <a:ext uri="{FF2B5EF4-FFF2-40B4-BE49-F238E27FC236}">
                  <a16:creationId xmlns:a16="http://schemas.microsoft.com/office/drawing/2014/main" id="{A6B2F943-8A1F-04B8-8073-DED98AEB8442}"/>
                </a:ext>
              </a:extLst>
            </p:cNvPr>
            <p:cNvSpPr txBox="1"/>
            <p:nvPr/>
          </p:nvSpPr>
          <p:spPr>
            <a:xfrm>
              <a:off x="1047856" y="3256018"/>
              <a:ext cx="3349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Ladder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直接幫助生成訓練程式碼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5" name="TextBox 13">
            <a:extLst>
              <a:ext uri="{FF2B5EF4-FFF2-40B4-BE49-F238E27FC236}">
                <a16:creationId xmlns:a16="http://schemas.microsoft.com/office/drawing/2014/main" id="{45D271AF-B42B-9518-2E2F-46316C7CA0D2}"/>
              </a:ext>
            </a:extLst>
          </p:cNvPr>
          <p:cNvSpPr txBox="1"/>
          <p:nvPr/>
        </p:nvSpPr>
        <p:spPr>
          <a:xfrm>
            <a:off x="1292378" y="4252649"/>
            <a:ext cx="334957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引導式教學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7B0F30F1-580C-453F-AA70-01EBF4C4AA1A}"/>
              </a:ext>
            </a:extLst>
          </p:cNvPr>
          <p:cNvSpPr txBox="1"/>
          <p:nvPr/>
        </p:nvSpPr>
        <p:spPr>
          <a:xfrm>
            <a:off x="1292378" y="4562547"/>
            <a:ext cx="460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建置時若發生錯誤直接告知並引導使用者除錯，不用等到訓練時看錯誤訊息還看不懂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BE37F748-0263-919C-76A7-1ABFF27F96B5}"/>
              </a:ext>
            </a:extLst>
          </p:cNvPr>
          <p:cNvSpPr txBox="1"/>
          <p:nvPr/>
        </p:nvSpPr>
        <p:spPr>
          <a:xfrm>
            <a:off x="1292378" y="5096980"/>
            <a:ext cx="334957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訓練結果顯示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345DC343-FF65-249F-93C5-0B955A91BEEF}"/>
              </a:ext>
            </a:extLst>
          </p:cNvPr>
          <p:cNvSpPr txBox="1"/>
          <p:nvPr/>
        </p:nvSpPr>
        <p:spPr>
          <a:xfrm>
            <a:off x="1292378" y="5387092"/>
            <a:ext cx="4609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匯入結果資料夾，看訓練的結果好不好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1741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5209D6-57F5-00E8-90C7-80341FFB1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Ladder</a:t>
            </a:r>
            <a:r>
              <a:rPr lang="zh-TW" altLang="en-US" dirty="0"/>
              <a:t>應用 </a:t>
            </a:r>
            <a:r>
              <a:rPr lang="en-US" altLang="zh-TW" dirty="0"/>
              <a:t>– </a:t>
            </a:r>
            <a:r>
              <a:rPr lang="zh-TW" altLang="en-US" dirty="0"/>
              <a:t>環境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007DD96-CE6C-209F-D876-CEC3F65BD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06448DCD-B63B-97F8-5DAC-A031B131990E}"/>
              </a:ext>
            </a:extLst>
          </p:cNvPr>
          <p:cNvSpPr txBox="1"/>
          <p:nvPr/>
        </p:nvSpPr>
        <p:spPr>
          <a:xfrm>
            <a:off x="1292378" y="2276143"/>
            <a:ext cx="3548368" cy="369332"/>
          </a:xfrm>
          <a:prstGeom prst="rect">
            <a:avLst/>
          </a:prstGeom>
          <a:solidFill>
            <a:srgbClr val="82897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cs typeface="+mn-ea"/>
                <a:sym typeface="+mn-lt"/>
              </a:rPr>
              <a:t>Colab</a:t>
            </a:r>
            <a:endParaRPr lang="en-US" altLang="ko-KR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DAF491F6-CFD5-A05B-F1D2-2F7BB5DB82FC}"/>
              </a:ext>
            </a:extLst>
          </p:cNvPr>
          <p:cNvSpPr txBox="1"/>
          <p:nvPr/>
        </p:nvSpPr>
        <p:spPr>
          <a:xfrm>
            <a:off x="6568660" y="2276143"/>
            <a:ext cx="3548368" cy="369332"/>
          </a:xfrm>
          <a:prstGeom prst="rect">
            <a:avLst/>
          </a:prstGeom>
          <a:solidFill>
            <a:srgbClr val="82897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cs typeface="+mn-ea"/>
                <a:sym typeface="+mn-lt"/>
              </a:rPr>
              <a:t>本機</a:t>
            </a:r>
            <a:endParaRPr lang="en-US" altLang="ko-KR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6" name="25">
            <a:extLst>
              <a:ext uri="{FF2B5EF4-FFF2-40B4-BE49-F238E27FC236}">
                <a16:creationId xmlns:a16="http://schemas.microsoft.com/office/drawing/2014/main" id="{1A80EDE1-2835-CD2F-4FCE-DD3BE148B709}"/>
              </a:ext>
            </a:extLst>
          </p:cNvPr>
          <p:cNvGrpSpPr/>
          <p:nvPr/>
        </p:nvGrpSpPr>
        <p:grpSpPr>
          <a:xfrm>
            <a:off x="1292378" y="2930503"/>
            <a:ext cx="3349577" cy="1029406"/>
            <a:chOff x="2031191" y="1347842"/>
            <a:chExt cx="2555777" cy="1029406"/>
          </a:xfrm>
        </p:grpSpPr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BB8E9E95-4214-DF98-4ED1-5F78EBD0AFA3}"/>
                </a:ext>
              </a:extLst>
            </p:cNvPr>
            <p:cNvSpPr txBox="1"/>
            <p:nvPr/>
          </p:nvSpPr>
          <p:spPr>
            <a:xfrm>
              <a:off x="2031191" y="1347842"/>
              <a:ext cx="255577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已有相關環境</a:t>
              </a:r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(python</a:t>
              </a: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、</a:t>
              </a:r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TensorFlow)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F97C679E-CE40-4586-2737-26846455F154}"/>
                </a:ext>
              </a:extLst>
            </p:cNvPr>
            <p:cNvSpPr txBox="1"/>
            <p:nvPr/>
          </p:nvSpPr>
          <p:spPr>
            <a:xfrm>
              <a:off x="2031192" y="1621016"/>
              <a:ext cx="255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無須另外安裝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EC2E0CEA-2F64-7DFF-05DE-AA6C20512B39}"/>
                </a:ext>
              </a:extLst>
            </p:cNvPr>
            <p:cNvSpPr txBox="1"/>
            <p:nvPr/>
          </p:nvSpPr>
          <p:spPr>
            <a:xfrm>
              <a:off x="2031191" y="2069471"/>
              <a:ext cx="255577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可使用</a:t>
              </a:r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GPU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25">
            <a:extLst>
              <a:ext uri="{FF2B5EF4-FFF2-40B4-BE49-F238E27FC236}">
                <a16:creationId xmlns:a16="http://schemas.microsoft.com/office/drawing/2014/main" id="{6FEA0916-CE6F-9634-6B03-69C82ACAEF36}"/>
              </a:ext>
            </a:extLst>
          </p:cNvPr>
          <p:cNvGrpSpPr/>
          <p:nvPr/>
        </p:nvGrpSpPr>
        <p:grpSpPr>
          <a:xfrm>
            <a:off x="6568660" y="2970469"/>
            <a:ext cx="4753437" cy="1029406"/>
            <a:chOff x="2031191" y="1347842"/>
            <a:chExt cx="3626943" cy="1029406"/>
          </a:xfrm>
        </p:grpSpPr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C65DF4F1-835F-8EEC-3A0B-82C29996204C}"/>
                </a:ext>
              </a:extLst>
            </p:cNvPr>
            <p:cNvSpPr txBox="1"/>
            <p:nvPr/>
          </p:nvSpPr>
          <p:spPr>
            <a:xfrm>
              <a:off x="2031191" y="1347842"/>
              <a:ext cx="255577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安裝相關環境</a:t>
              </a:r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(python</a:t>
              </a: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、</a:t>
              </a:r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TensorFlow)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TextBox 14">
              <a:extLst>
                <a:ext uri="{FF2B5EF4-FFF2-40B4-BE49-F238E27FC236}">
                  <a16:creationId xmlns:a16="http://schemas.microsoft.com/office/drawing/2014/main" id="{610B200F-DC9F-48EE-1B2B-D6693E3E62E6}"/>
                </a:ext>
              </a:extLst>
            </p:cNvPr>
            <p:cNvSpPr txBox="1"/>
            <p:nvPr/>
          </p:nvSpPr>
          <p:spPr>
            <a:xfrm>
              <a:off x="2031191" y="1621016"/>
              <a:ext cx="36269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accent1">
                      <a:lumMod val="75000"/>
                    </a:schemeClr>
                  </a:solidFill>
                  <a:cs typeface="+mn-ea"/>
                  <a:sym typeface="+mn-l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https://cssa.cc.ncku.edu.tw/ladder/get_started/requirements/</a:t>
              </a:r>
              <a:endParaRPr lang="en-US" altLang="zh-TW" sz="12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B769D0E-45AC-91DC-1888-338A87E5B132}"/>
                </a:ext>
              </a:extLst>
            </p:cNvPr>
            <p:cNvSpPr txBox="1"/>
            <p:nvPr/>
          </p:nvSpPr>
          <p:spPr>
            <a:xfrm>
              <a:off x="2031191" y="2069471"/>
              <a:ext cx="255577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本機若有</a:t>
              </a:r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GPU</a:t>
              </a: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，可使用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026" name="Picture 2" descr="歡迎使用Colaboratory - Colaboratory">
            <a:extLst>
              <a:ext uri="{FF2B5EF4-FFF2-40B4-BE49-F238E27FC236}">
                <a16:creationId xmlns:a16="http://schemas.microsoft.com/office/drawing/2014/main" id="{2A06BD75-61A7-6908-19EB-F21A70B31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916" y="4003796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C04A60A-8995-A2F9-F4E7-38E2329F3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197" y="4115488"/>
            <a:ext cx="2476501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A197118-3124-14E1-F4BF-701231156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131" y="4898336"/>
            <a:ext cx="910804" cy="91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470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7547B698-3D57-3EBC-DBCE-DA1CCA36F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603" y="1795989"/>
            <a:ext cx="6174788" cy="450174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2C63C53-7627-9D82-1AC5-BA39F69E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Ladder</a:t>
            </a:r>
            <a:r>
              <a:rPr lang="zh-TW" altLang="en-US" dirty="0"/>
              <a:t>應用 </a:t>
            </a:r>
            <a:r>
              <a:rPr lang="en-US" altLang="zh-TW" dirty="0"/>
              <a:t>– Colab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0ECAAEE-AFD2-F124-0984-755E1BF17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40CD2284-8939-7733-2A4E-D9D815906DB5}"/>
              </a:ext>
            </a:extLst>
          </p:cNvPr>
          <p:cNvSpPr txBox="1"/>
          <p:nvPr/>
        </p:nvSpPr>
        <p:spPr>
          <a:xfrm>
            <a:off x="883284" y="2559456"/>
            <a:ext cx="334957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甚麼是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Colab?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A30CF878-2D0D-DF56-1FFB-0F442D5A89C1}"/>
              </a:ext>
            </a:extLst>
          </p:cNvPr>
          <p:cNvSpPr txBox="1"/>
          <p:nvPr/>
        </p:nvSpPr>
        <p:spPr>
          <a:xfrm>
            <a:off x="883285" y="2832630"/>
            <a:ext cx="3349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在瀏覽器中編輯、執行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python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的環境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6556F38-DC1A-8DD2-A1DA-7485C033359C}"/>
              </a:ext>
            </a:extLst>
          </p:cNvPr>
          <p:cNvSpPr txBox="1"/>
          <p:nvPr/>
        </p:nvSpPr>
        <p:spPr>
          <a:xfrm>
            <a:off x="883283" y="3335604"/>
            <a:ext cx="27793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可直接執行後觀看結果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25D551-641F-FF89-E33C-39F6D0C86D9B}"/>
              </a:ext>
            </a:extLst>
          </p:cNvPr>
          <p:cNvSpPr txBox="1"/>
          <p:nvPr/>
        </p:nvSpPr>
        <p:spPr>
          <a:xfrm>
            <a:off x="883283" y="3587091"/>
            <a:ext cx="27793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省去環境安裝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208DC8C-0377-0981-90FD-9A399A52DE60}"/>
              </a:ext>
            </a:extLst>
          </p:cNvPr>
          <p:cNvSpPr txBox="1"/>
          <p:nvPr/>
        </p:nvSpPr>
        <p:spPr>
          <a:xfrm>
            <a:off x="883283" y="3838578"/>
            <a:ext cx="27793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支援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Linux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指令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7BA84FC-EEE7-31B6-4787-46A43181296A}"/>
              </a:ext>
            </a:extLst>
          </p:cNvPr>
          <p:cNvSpPr/>
          <p:nvPr/>
        </p:nvSpPr>
        <p:spPr>
          <a:xfrm>
            <a:off x="7089683" y="4772333"/>
            <a:ext cx="1784602" cy="1220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280B05E-D8CF-D41F-B045-70A04340F53D}"/>
              </a:ext>
            </a:extLst>
          </p:cNvPr>
          <p:cNvSpPr/>
          <p:nvPr/>
        </p:nvSpPr>
        <p:spPr>
          <a:xfrm>
            <a:off x="7089682" y="3214006"/>
            <a:ext cx="3718156" cy="14045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92A5225-0191-1440-7BA8-B7E53CAA7453}"/>
              </a:ext>
            </a:extLst>
          </p:cNvPr>
          <p:cNvSpPr/>
          <p:nvPr/>
        </p:nvSpPr>
        <p:spPr>
          <a:xfrm>
            <a:off x="5266283" y="2512000"/>
            <a:ext cx="1375637" cy="4936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83637B7-BE74-9947-803E-40D032ED606C}"/>
              </a:ext>
            </a:extLst>
          </p:cNvPr>
          <p:cNvSpPr txBox="1"/>
          <p:nvPr/>
        </p:nvSpPr>
        <p:spPr>
          <a:xfrm>
            <a:off x="5549232" y="3109629"/>
            <a:ext cx="809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u="sng" dirty="0"/>
              <a:t>上傳檔案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DD7D588-B3F6-C73D-3E7B-2BFFB37419EE}"/>
              </a:ext>
            </a:extLst>
          </p:cNvPr>
          <p:cNvSpPr txBox="1"/>
          <p:nvPr/>
        </p:nvSpPr>
        <p:spPr>
          <a:xfrm>
            <a:off x="883284" y="3084117"/>
            <a:ext cx="35751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由文</a:t>
            </a:r>
            <a:r>
              <a:rPr lang="zh-TW" altLang="en-US" sz="1200" dirty="0">
                <a:solidFill>
                  <a:srgbClr val="303233"/>
                </a:solidFill>
                <a:latin typeface="Lato" panose="020F0502020204030203" pitchFamily="34" charset="0"/>
              </a:rPr>
              <a:t>字</a:t>
            </a:r>
            <a:r>
              <a:rPr lang="zh-TW" altLang="en-US" sz="12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，程式碼與執行結果區塊組合而成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2B4166F-3005-87E0-DCE2-4CF52BD0C742}"/>
              </a:ext>
            </a:extLst>
          </p:cNvPr>
          <p:cNvSpPr txBox="1"/>
          <p:nvPr/>
        </p:nvSpPr>
        <p:spPr>
          <a:xfrm>
            <a:off x="873821" y="4090065"/>
            <a:ext cx="27793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支援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GPU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、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TPU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009DFAA-0ED6-44F0-89DB-D018682E313B}"/>
              </a:ext>
            </a:extLst>
          </p:cNvPr>
          <p:cNvSpPr txBox="1"/>
          <p:nvPr/>
        </p:nvSpPr>
        <p:spPr>
          <a:xfrm>
            <a:off x="873821" y="4341553"/>
            <a:ext cx="42057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限制連線時間</a:t>
            </a:r>
            <a:r>
              <a:rPr lang="en-US" altLang="zh-TW" sz="12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: </a:t>
            </a:r>
            <a:r>
              <a:rPr lang="zh-TW" altLang="en-US" sz="12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１２小時，超過９０分鐘沒動作解除連線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EE57639-71ED-BDF1-4F72-967DC6AA0C22}"/>
              </a:ext>
            </a:extLst>
          </p:cNvPr>
          <p:cNvSpPr txBox="1"/>
          <p:nvPr/>
        </p:nvSpPr>
        <p:spPr>
          <a:xfrm>
            <a:off x="6096001" y="3733285"/>
            <a:ext cx="9507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u="sng" dirty="0"/>
              <a:t>Linux</a:t>
            </a:r>
            <a:r>
              <a:rPr lang="zh-TW" altLang="en-US" sz="1100" u="sng" dirty="0"/>
              <a:t> 指令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6313803-BE37-222D-2899-475FEC388C6E}"/>
              </a:ext>
            </a:extLst>
          </p:cNvPr>
          <p:cNvSpPr txBox="1"/>
          <p:nvPr/>
        </p:nvSpPr>
        <p:spPr>
          <a:xfrm>
            <a:off x="5956126" y="4703681"/>
            <a:ext cx="1090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u="sng" dirty="0"/>
              <a:t>Python Code</a:t>
            </a:r>
            <a:endParaRPr lang="zh-TW" altLang="en-US" sz="1100" u="sng" dirty="0"/>
          </a:p>
        </p:txBody>
      </p:sp>
    </p:spTree>
    <p:extLst>
      <p:ext uri="{BB962C8B-B14F-4D97-AF65-F5344CB8AC3E}">
        <p14:creationId xmlns:p14="http://schemas.microsoft.com/office/powerpoint/2010/main" val="158971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11" grpId="0" animBg="1"/>
      <p:bldP spid="12" grpId="0" animBg="1"/>
      <p:bldP spid="13" grpId="0"/>
      <p:bldP spid="14" grpId="0"/>
      <p:bldP spid="15" grpId="0"/>
      <p:bldP spid="17" grpId="0"/>
      <p:bldP spid="22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07017F-4ABA-D456-9259-524D29067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Ladder</a:t>
            </a:r>
            <a:r>
              <a:rPr lang="zh-TW" altLang="en-US" dirty="0"/>
              <a:t>應用 </a:t>
            </a:r>
            <a:r>
              <a:rPr lang="en-US" altLang="zh-TW" dirty="0"/>
              <a:t>– Colab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E8AB803-7EFF-50E2-696E-F56BB2627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58CAC-14A0-7420-F4DD-2F5C612AF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786" y="1924606"/>
            <a:ext cx="6323815" cy="46103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95C56D-EE16-862C-37D5-031DA1622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347" y="2882598"/>
            <a:ext cx="3173852" cy="231286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D7C7146-C9B7-3018-A8A5-5451618B6521}"/>
              </a:ext>
            </a:extLst>
          </p:cNvPr>
          <p:cNvSpPr/>
          <p:nvPr/>
        </p:nvSpPr>
        <p:spPr>
          <a:xfrm>
            <a:off x="5324553" y="3655636"/>
            <a:ext cx="1595941" cy="2293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2CA752-C1EB-12C4-4614-BBC22D7E2B6A}"/>
              </a:ext>
            </a:extLst>
          </p:cNvPr>
          <p:cNvSpPr/>
          <p:nvPr/>
        </p:nvSpPr>
        <p:spPr>
          <a:xfrm>
            <a:off x="7946957" y="2882598"/>
            <a:ext cx="3182867" cy="23128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5C322E2D-D0B8-1753-FE17-5B6190374451}"/>
              </a:ext>
            </a:extLst>
          </p:cNvPr>
          <p:cNvCxnSpPr/>
          <p:nvPr/>
        </p:nvCxnSpPr>
        <p:spPr>
          <a:xfrm flipV="1">
            <a:off x="6920494" y="2882598"/>
            <a:ext cx="1026463" cy="7730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35DDE404-DEDD-0B24-5491-1758E748AC3E}"/>
              </a:ext>
            </a:extLst>
          </p:cNvPr>
          <p:cNvCxnSpPr/>
          <p:nvPr/>
        </p:nvCxnSpPr>
        <p:spPr>
          <a:xfrm>
            <a:off x="6920494" y="3884976"/>
            <a:ext cx="1026463" cy="13104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4EABFC88-C259-A83B-8390-08F1EEB9F8BC}"/>
              </a:ext>
            </a:extLst>
          </p:cNvPr>
          <p:cNvSpPr/>
          <p:nvPr/>
        </p:nvSpPr>
        <p:spPr>
          <a:xfrm>
            <a:off x="8740420" y="3886977"/>
            <a:ext cx="646982" cy="2293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A8AE0A12-91C5-16B6-869F-932B1AE81FD4}"/>
              </a:ext>
            </a:extLst>
          </p:cNvPr>
          <p:cNvSpPr txBox="1"/>
          <p:nvPr/>
        </p:nvSpPr>
        <p:spPr>
          <a:xfrm>
            <a:off x="1292378" y="3528690"/>
            <a:ext cx="334957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設定執行階段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29E7A6D9-A48C-C320-15CA-8FFF5DD160E7}"/>
              </a:ext>
            </a:extLst>
          </p:cNvPr>
          <p:cNvSpPr txBox="1"/>
          <p:nvPr/>
        </p:nvSpPr>
        <p:spPr>
          <a:xfrm>
            <a:off x="1292378" y="3836467"/>
            <a:ext cx="2628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請至執行階段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-&gt;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變更執行階段類型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-&gt;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選取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GPU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後按下儲存。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C6ADA6E-54BD-9D46-94F4-901DDA4DD05D}"/>
              </a:ext>
            </a:extLst>
          </p:cNvPr>
          <p:cNvSpPr/>
          <p:nvPr/>
        </p:nvSpPr>
        <p:spPr>
          <a:xfrm>
            <a:off x="10665911" y="4916199"/>
            <a:ext cx="412479" cy="2293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290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7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205804-3C0D-BB06-B587-0C97C526F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1D223-2801-9F85-D6E9-0FE2349E265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92379" y="2191267"/>
            <a:ext cx="4794096" cy="39856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b="1" dirty="0">
                <a:cs typeface="+mn-ea"/>
                <a:sym typeface="+mn-lt"/>
              </a:rPr>
              <a:t>1.</a:t>
            </a:r>
            <a:r>
              <a:rPr lang="zh-TW" altLang="en-US" sz="3200" b="1" dirty="0">
                <a:cs typeface="+mn-ea"/>
                <a:sym typeface="+mn-lt"/>
              </a:rPr>
              <a:t> 了解人工智慧</a:t>
            </a:r>
            <a:endParaRPr lang="en-US" altLang="zh-TW" sz="3200" b="1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TW" sz="3200" b="1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TW" sz="3200" b="1" dirty="0">
                <a:cs typeface="+mn-ea"/>
                <a:sym typeface="+mn-lt"/>
              </a:rPr>
              <a:t>2.</a:t>
            </a:r>
            <a:r>
              <a:rPr lang="zh-TW" altLang="en-US" sz="3200" b="1" dirty="0">
                <a:cs typeface="+mn-ea"/>
                <a:sym typeface="+mn-lt"/>
              </a:rPr>
              <a:t> 深度學習技術開箱</a:t>
            </a:r>
            <a:endParaRPr lang="en-US" altLang="zh-TW" sz="3200" b="1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1D31D223-2801-9F85-D6E9-0FE2349E2656}"/>
              </a:ext>
            </a:extLst>
          </p:cNvPr>
          <p:cNvSpPr txBox="1">
            <a:spLocks/>
          </p:cNvSpPr>
          <p:nvPr/>
        </p:nvSpPr>
        <p:spPr>
          <a:xfrm>
            <a:off x="6400800" y="2191267"/>
            <a:ext cx="4952998" cy="3985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微軟正黑體" panose="020B0604030504040204" pitchFamily="34" charset="-120"/>
              <a:buChar char="￭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微軟正黑體" panose="020B0604030504040204" pitchFamily="34" charset="-120"/>
              <a:buChar char="￭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微軟正黑體" panose="020B0604030504040204" pitchFamily="34" charset="-120"/>
              <a:buChar char="￭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47675">
              <a:lnSpc>
                <a:spcPct val="150000"/>
              </a:lnSpc>
              <a:buClr>
                <a:srgbClr val="F52500"/>
              </a:buClr>
            </a:pPr>
            <a:r>
              <a:rPr lang="en-US" altLang="zh-TW" sz="3200" b="1" dirty="0"/>
              <a:t>3.</a:t>
            </a:r>
            <a:r>
              <a:rPr lang="zh-TW" altLang="en-US" sz="3200" b="1" dirty="0"/>
              <a:t> </a:t>
            </a:r>
            <a:r>
              <a:rPr lang="en-US" altLang="zh-TW" sz="3200" b="1" dirty="0"/>
              <a:t>Ladder</a:t>
            </a:r>
            <a:r>
              <a:rPr lang="zh-TW" altLang="en-US" sz="3200" b="1" dirty="0"/>
              <a:t>實作</a:t>
            </a:r>
            <a:endParaRPr lang="en-US" altLang="zh-TW" sz="3200" b="1" dirty="0"/>
          </a:p>
        </p:txBody>
      </p:sp>
    </p:spTree>
    <p:extLst>
      <p:ext uri="{BB962C8B-B14F-4D97-AF65-F5344CB8AC3E}">
        <p14:creationId xmlns:p14="http://schemas.microsoft.com/office/powerpoint/2010/main" val="757500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8E1731-D19C-C9EC-5DA5-ED70E520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Ladder</a:t>
            </a:r>
            <a:r>
              <a:rPr lang="zh-TW" altLang="en-US" dirty="0"/>
              <a:t>應用 </a:t>
            </a:r>
            <a:r>
              <a:rPr lang="en-US" altLang="zh-TW" dirty="0"/>
              <a:t>– Dataset (</a:t>
            </a:r>
            <a:r>
              <a:rPr lang="zh-TW" altLang="en-US" dirty="0"/>
              <a:t>圖片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41DF70F-2EA5-AC79-5DA3-2B39159A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6894CEBC-D7CE-0519-6910-77686D666AE8}"/>
              </a:ext>
            </a:extLst>
          </p:cNvPr>
          <p:cNvSpPr txBox="1"/>
          <p:nvPr/>
        </p:nvSpPr>
        <p:spPr>
          <a:xfrm>
            <a:off x="1625457" y="2530383"/>
            <a:ext cx="33495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手寫數字資料集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黑白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總共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10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類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0~9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圖片大小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28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*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訓練資料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 60000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筆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測試資料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10000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筆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7C7FD42C-A18A-0612-9567-DB0C1E3ECC4A}"/>
              </a:ext>
            </a:extLst>
          </p:cNvPr>
          <p:cNvSpPr txBox="1"/>
          <p:nvPr/>
        </p:nvSpPr>
        <p:spPr>
          <a:xfrm>
            <a:off x="1625457" y="2029814"/>
            <a:ext cx="3548368" cy="369332"/>
          </a:xfrm>
          <a:prstGeom prst="rect">
            <a:avLst/>
          </a:prstGeom>
          <a:solidFill>
            <a:srgbClr val="82897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cs typeface="+mn-ea"/>
                <a:sym typeface="+mn-lt"/>
              </a:rPr>
              <a:t>MNIST</a:t>
            </a:r>
            <a:endParaRPr lang="en-US" altLang="ko-KR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2ACD167-418A-4990-6D15-CECFB6B0F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378" y="3651757"/>
            <a:ext cx="4265785" cy="168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0FB4594D-C943-11BA-553D-07A5318E67D6}"/>
              </a:ext>
            </a:extLst>
          </p:cNvPr>
          <p:cNvSpPr txBox="1"/>
          <p:nvPr/>
        </p:nvSpPr>
        <p:spPr>
          <a:xfrm>
            <a:off x="6435257" y="2029814"/>
            <a:ext cx="3548368" cy="369332"/>
          </a:xfrm>
          <a:prstGeom prst="rect">
            <a:avLst/>
          </a:prstGeom>
          <a:solidFill>
            <a:srgbClr val="82897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cs typeface="+mn-ea"/>
                <a:sym typeface="+mn-lt"/>
              </a:rPr>
              <a:t>CIFAR-10</a:t>
            </a:r>
            <a:endParaRPr lang="en-US" altLang="ko-KR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" name="Picture 6" descr="CIFAR-10 Dataset | Papers With Code">
            <a:extLst>
              <a:ext uri="{FF2B5EF4-FFF2-40B4-BE49-F238E27FC236}">
                <a16:creationId xmlns:a16="http://schemas.microsoft.com/office/drawing/2014/main" id="{202A3FA5-17D4-0B2B-4D35-4941DCBBA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257" y="3677281"/>
            <a:ext cx="3409704" cy="263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3BE7B1F6-982A-9EEE-3AE1-22CEC6884732}"/>
              </a:ext>
            </a:extLst>
          </p:cNvPr>
          <p:cNvSpPr txBox="1"/>
          <p:nvPr/>
        </p:nvSpPr>
        <p:spPr>
          <a:xfrm>
            <a:off x="6458826" y="2530382"/>
            <a:ext cx="48413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圖片資料集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彩色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總共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10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類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飛機、汽車、鳥、貓、鹿、狗、青蛙、馬、船、卡車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圖片大小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32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*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訓練資料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 50000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筆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測試資料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10000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筆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370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 am ready. How about you? – 梗圖大全MEME NOW">
            <a:extLst>
              <a:ext uri="{FF2B5EF4-FFF2-40B4-BE49-F238E27FC236}">
                <a16:creationId xmlns:a16="http://schemas.microsoft.com/office/drawing/2014/main" id="{B0FAFF8D-EC91-F61F-20C2-7C77B664C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627" y="2005389"/>
            <a:ext cx="4806904" cy="480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17D0B09-9F09-B15D-C5DC-D1828A43D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準備開始</a:t>
            </a:r>
            <a:r>
              <a:rPr lang="en-US" altLang="zh-TW" dirty="0"/>
              <a:t>!!!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54E60A7-06DC-1DA2-0686-8D7BA958D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2050" name="Picture 2" descr="Are you ready!!!!!">
            <a:extLst>
              <a:ext uri="{FF2B5EF4-FFF2-40B4-BE49-F238E27FC236}">
                <a16:creationId xmlns:a16="http://schemas.microsoft.com/office/drawing/2014/main" id="{6372158B-D911-B423-2686-037D5EB3C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579" y="2481262"/>
            <a:ext cx="5715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75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0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8919F2-2567-74DB-FF71-B1C51E5A0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Ladder</a:t>
            </a:r>
            <a:r>
              <a:rPr lang="zh-TW" altLang="en-US" dirty="0"/>
              <a:t>應用 </a:t>
            </a:r>
            <a:r>
              <a:rPr lang="en-US" altLang="zh-TW" dirty="0"/>
              <a:t>– </a:t>
            </a:r>
            <a:r>
              <a:rPr lang="zh-TW" altLang="en-US" dirty="0"/>
              <a:t>模型設計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3287913-1839-545B-0E0E-CF7AC46A4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3C6C85CF-638B-8917-0CF7-839DF53CEB93}"/>
              </a:ext>
            </a:extLst>
          </p:cNvPr>
          <p:cNvSpPr txBox="1"/>
          <p:nvPr/>
        </p:nvSpPr>
        <p:spPr>
          <a:xfrm>
            <a:off x="1292378" y="1862546"/>
            <a:ext cx="3548368" cy="369332"/>
          </a:xfrm>
          <a:prstGeom prst="rect">
            <a:avLst/>
          </a:prstGeom>
          <a:solidFill>
            <a:srgbClr val="82897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cs typeface="+mn-ea"/>
                <a:sym typeface="+mn-lt"/>
              </a:rPr>
              <a:t>Ladder</a:t>
            </a:r>
            <a:r>
              <a:rPr lang="zh-TW" altLang="en-US" b="1" dirty="0">
                <a:solidFill>
                  <a:schemeClr val="bg1"/>
                </a:solidFill>
                <a:cs typeface="+mn-ea"/>
                <a:sym typeface="+mn-lt"/>
              </a:rPr>
              <a:t>測試版</a:t>
            </a:r>
            <a:endParaRPr lang="en-US" altLang="ko-KR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CEF965-0348-B1F8-4F23-F4C6503BF371}"/>
              </a:ext>
            </a:extLst>
          </p:cNvPr>
          <p:cNvSpPr txBox="1"/>
          <p:nvPr/>
        </p:nvSpPr>
        <p:spPr>
          <a:xfrm>
            <a:off x="5147007" y="2026629"/>
            <a:ext cx="4408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accent5">
                    <a:lumMod val="50000"/>
                  </a:schemeClr>
                </a:solidFill>
              </a:rPr>
              <a:t>https://cssa.cc.ncku.edu.tw/uat2021_cssa/app/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AE770A3-BA76-DE5A-E310-EE4FD3850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563" y="2405651"/>
            <a:ext cx="6843546" cy="413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47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81704E-CB8F-4D51-5FAB-4A65C4CBE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Ladder</a:t>
            </a:r>
            <a:r>
              <a:rPr lang="zh-TW" altLang="en-US" dirty="0"/>
              <a:t>應用 </a:t>
            </a:r>
            <a:r>
              <a:rPr lang="en-US" altLang="zh-TW" dirty="0"/>
              <a:t>– </a:t>
            </a:r>
            <a:r>
              <a:rPr lang="zh-TW" altLang="en-US" dirty="0"/>
              <a:t>模型設計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4B86087-D9F2-115F-B875-13D2C091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589E9A2-F909-7885-4C93-40B4A97B6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67" y="1872880"/>
            <a:ext cx="9733524" cy="45277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5464534-3E3E-8EB2-9F26-1586B1F8B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181" y="1660217"/>
            <a:ext cx="2118121" cy="1935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931827F-DF9B-9275-4812-DEC870043F66}"/>
              </a:ext>
            </a:extLst>
          </p:cNvPr>
          <p:cNvSpPr/>
          <p:nvPr/>
        </p:nvSpPr>
        <p:spPr>
          <a:xfrm>
            <a:off x="8816278" y="2614235"/>
            <a:ext cx="2012013" cy="524548"/>
          </a:xfrm>
          <a:prstGeom prst="rect">
            <a:avLst/>
          </a:prstGeom>
          <a:ln w="28575">
            <a:solidFill>
              <a:srgbClr val="7F7F7F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Colab</a:t>
            </a:r>
            <a:r>
              <a:rPr lang="zh-TW" altLang="en-US" b="1" dirty="0">
                <a:solidFill>
                  <a:schemeClr val="tx1"/>
                </a:solidFill>
              </a:rPr>
              <a:t>位置</a:t>
            </a:r>
            <a:endParaRPr lang="en-US" altLang="zh-TW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BF09C3-61BA-C93B-AA34-E886A6E7D571}"/>
              </a:ext>
            </a:extLst>
          </p:cNvPr>
          <p:cNvSpPr/>
          <p:nvPr/>
        </p:nvSpPr>
        <p:spPr>
          <a:xfrm>
            <a:off x="8816278" y="6138312"/>
            <a:ext cx="2012013" cy="524548"/>
          </a:xfrm>
          <a:prstGeom prst="rect">
            <a:avLst/>
          </a:prstGeom>
          <a:ln w="28575">
            <a:solidFill>
              <a:srgbClr val="7F7F7F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</a:rPr>
              <a:t>本機位置</a:t>
            </a:r>
            <a:endParaRPr lang="en-US" altLang="zh-TW" b="1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7917A7D-8C40-CA72-83B7-71BD51C2B773}"/>
              </a:ext>
            </a:extLst>
          </p:cNvPr>
          <p:cNvSpPr txBox="1"/>
          <p:nvPr/>
        </p:nvSpPr>
        <p:spPr>
          <a:xfrm>
            <a:off x="8816278" y="3244592"/>
            <a:ext cx="2730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/>
              <a:t>填入</a:t>
            </a:r>
            <a:r>
              <a:rPr lang="en-US" altLang="zh-TW" sz="1400" b="1" dirty="0"/>
              <a:t>"./"</a:t>
            </a:r>
            <a:r>
              <a:rPr lang="zh-TW" altLang="en-US" sz="1400" b="1" dirty="0"/>
              <a:t>或直接點選</a:t>
            </a:r>
            <a:r>
              <a:rPr lang="en-US" altLang="zh-TW" sz="1400" b="1" dirty="0"/>
              <a:t>"</a:t>
            </a:r>
            <a:r>
              <a:rPr lang="zh-TW" altLang="en-US" sz="1400" b="1" dirty="0"/>
              <a:t>現在開始</a:t>
            </a:r>
            <a:r>
              <a:rPr lang="en-US" altLang="zh-TW" sz="1400" b="1" dirty="0"/>
              <a:t>!"</a:t>
            </a:r>
            <a:endParaRPr lang="zh-TW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73752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39BEA5-1142-294D-6532-F338E71DD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Ladder</a:t>
            </a:r>
            <a:r>
              <a:rPr lang="zh-TW" altLang="en-US" dirty="0"/>
              <a:t>應用 </a:t>
            </a:r>
            <a:r>
              <a:rPr lang="en-US" altLang="zh-TW" dirty="0"/>
              <a:t>– </a:t>
            </a:r>
            <a:r>
              <a:rPr lang="zh-TW" altLang="en-US" dirty="0"/>
              <a:t>模型設計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187D534-DEC0-4262-18C3-3A153418C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2BF40D8-E80E-E4A2-FA76-48DE52DCA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377" y="1924606"/>
            <a:ext cx="5790829" cy="422181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DE4612A-338F-9DA2-1673-4291922B0F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4"/>
          <a:stretch/>
        </p:blipFill>
        <p:spPr>
          <a:xfrm>
            <a:off x="7083207" y="1924606"/>
            <a:ext cx="3580009" cy="406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68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324250-0753-6B6F-5F7B-A534A046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Ladder</a:t>
            </a:r>
            <a:r>
              <a:rPr lang="zh-TW" altLang="en-US" dirty="0"/>
              <a:t>應用 </a:t>
            </a:r>
            <a:r>
              <a:rPr lang="en-US" altLang="zh-TW" dirty="0"/>
              <a:t>– </a:t>
            </a:r>
            <a:r>
              <a:rPr lang="zh-TW" altLang="en-US" dirty="0"/>
              <a:t>模型設計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05C380-D11D-09FE-2B96-113564EFE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27F1F8C-470E-2E05-1C88-6FED0180B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351" y="2798953"/>
            <a:ext cx="2371280" cy="923105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44D2583-EDFC-3E73-8EDA-C0F115411BAF}"/>
              </a:ext>
            </a:extLst>
          </p:cNvPr>
          <p:cNvCxnSpPr>
            <a:cxnSpLocks/>
          </p:cNvCxnSpPr>
          <p:nvPr/>
        </p:nvCxnSpPr>
        <p:spPr>
          <a:xfrm>
            <a:off x="10831317" y="3682014"/>
            <a:ext cx="0" cy="46862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9BCFCB7A-2CCB-B782-D8C3-05A61DAA4331}"/>
              </a:ext>
            </a:extLst>
          </p:cNvPr>
          <p:cNvSpPr/>
          <p:nvPr/>
        </p:nvSpPr>
        <p:spPr>
          <a:xfrm>
            <a:off x="9652351" y="4150643"/>
            <a:ext cx="2371280" cy="943127"/>
          </a:xfrm>
          <a:prstGeom prst="rect">
            <a:avLst/>
          </a:prstGeom>
          <a:noFill/>
          <a:ln w="28575">
            <a:solidFill>
              <a:srgbClr val="C01F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以下兩種方式擇一使用</a:t>
            </a:r>
            <a:r>
              <a:rPr lang="en-US" altLang="zh-TW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marL="342900" indent="-342900">
              <a:buAutoNum type="arabicPeriod"/>
            </a:pPr>
            <a:r>
              <a:rPr lang="zh-TW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拖曳節點</a:t>
            </a:r>
            <a:endParaRPr lang="en-US" altLang="zh-TW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TW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按下新增鈕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71F253D8-C0BF-2917-0291-D97751523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614" y="1722121"/>
            <a:ext cx="6664662" cy="485888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E1F30436-9858-0859-71EC-941CA9E2E0CE}"/>
              </a:ext>
            </a:extLst>
          </p:cNvPr>
          <p:cNvSpPr/>
          <p:nvPr/>
        </p:nvSpPr>
        <p:spPr>
          <a:xfrm>
            <a:off x="2774614" y="3333925"/>
            <a:ext cx="2220468" cy="24661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3A9007F8-0324-EB13-9520-D1C8B93A80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39"/>
          <a:stretch/>
        </p:blipFill>
        <p:spPr>
          <a:xfrm>
            <a:off x="100009" y="3722058"/>
            <a:ext cx="2589472" cy="1371712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A82C3ED8-4E14-C80D-8B97-B205B11215F0}"/>
              </a:ext>
            </a:extLst>
          </p:cNvPr>
          <p:cNvSpPr txBox="1"/>
          <p:nvPr/>
        </p:nvSpPr>
        <p:spPr>
          <a:xfrm>
            <a:off x="161695" y="3873644"/>
            <a:ext cx="2100942" cy="276999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類神經網路層</a:t>
            </a:r>
          </a:p>
        </p:txBody>
      </p:sp>
    </p:spTree>
    <p:extLst>
      <p:ext uri="{BB962C8B-B14F-4D97-AF65-F5344CB8AC3E}">
        <p14:creationId xmlns:p14="http://schemas.microsoft.com/office/powerpoint/2010/main" val="331287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324250-0753-6B6F-5F7B-A534A046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Ladder</a:t>
            </a:r>
            <a:r>
              <a:rPr lang="zh-TW" altLang="en-US" dirty="0"/>
              <a:t>應用 </a:t>
            </a:r>
            <a:r>
              <a:rPr lang="en-US" altLang="zh-TW" dirty="0"/>
              <a:t>– </a:t>
            </a:r>
            <a:r>
              <a:rPr lang="zh-TW" altLang="en-US" dirty="0"/>
              <a:t>拖曳節點示範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05C380-D11D-09FE-2B96-113564EFE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7" name="未命名的影片_ 使用 Clipchamp 製作 (1)">
            <a:hlinkClick r:id="" action="ppaction://media"/>
            <a:extLst>
              <a:ext uri="{FF2B5EF4-FFF2-40B4-BE49-F238E27FC236}">
                <a16:creationId xmlns:a16="http://schemas.microsoft.com/office/drawing/2014/main" id="{0F6D68E8-724F-F9D6-1854-C58F3A5474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613" r="11487"/>
          <a:stretch/>
        </p:blipFill>
        <p:spPr>
          <a:xfrm>
            <a:off x="2995072" y="1761584"/>
            <a:ext cx="6201855" cy="453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8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4B11A4-603D-40F0-74B2-A5A2BCF7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Ladder</a:t>
            </a:r>
            <a:r>
              <a:rPr lang="zh-TW" altLang="en-US" dirty="0"/>
              <a:t>應用 </a:t>
            </a:r>
            <a:r>
              <a:rPr lang="en-US" altLang="zh-TW" dirty="0"/>
              <a:t>–</a:t>
            </a:r>
            <a:r>
              <a:rPr lang="zh-TW" altLang="en-US" dirty="0"/>
              <a:t> 按下新增鈕示範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EA10F32-9CA4-FC0D-2C46-F08FC1657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未命名的影片_ 使用 Clipchamp 製作 (3)">
            <a:hlinkClick r:id="" action="ppaction://media"/>
            <a:extLst>
              <a:ext uri="{FF2B5EF4-FFF2-40B4-BE49-F238E27FC236}">
                <a16:creationId xmlns:a16="http://schemas.microsoft.com/office/drawing/2014/main" id="{28163CE7-8113-BF09-8A90-9EB78B48EE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742" r="11388"/>
          <a:stretch/>
        </p:blipFill>
        <p:spPr>
          <a:xfrm>
            <a:off x="2784000" y="1702163"/>
            <a:ext cx="6624000" cy="484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9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853A4B6-44D7-76D7-7461-85D96E8D4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256"/>
          <a:stretch/>
        </p:blipFill>
        <p:spPr>
          <a:xfrm>
            <a:off x="7204333" y="2183749"/>
            <a:ext cx="2087192" cy="412135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6C2B2A0-F28B-C889-D56E-213E5BEF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Ladder</a:t>
            </a:r>
            <a:r>
              <a:rPr lang="zh-TW" altLang="en-US" dirty="0"/>
              <a:t>應用 </a:t>
            </a:r>
            <a:r>
              <a:rPr lang="en-US" altLang="zh-TW" dirty="0"/>
              <a:t>– </a:t>
            </a:r>
            <a:r>
              <a:rPr lang="zh-TW" altLang="en-US" dirty="0"/>
              <a:t>模型設計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F1D0573-CFB8-3F6D-3440-C97A6524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CF8CD9C1-8C43-598D-DF5E-55EC0329A258}"/>
              </a:ext>
            </a:extLst>
          </p:cNvPr>
          <p:cNvGrpSpPr/>
          <p:nvPr/>
        </p:nvGrpSpPr>
        <p:grpSpPr>
          <a:xfrm>
            <a:off x="972004" y="1924606"/>
            <a:ext cx="6180157" cy="4505659"/>
            <a:chOff x="1392635" y="1755380"/>
            <a:chExt cx="6998973" cy="510261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70AF251-71CB-6816-19A8-6BAA674A2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2635" y="1755380"/>
              <a:ext cx="6998973" cy="5102619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708FC5B-697F-AF0B-C1D3-A43F3194853D}"/>
                </a:ext>
              </a:extLst>
            </p:cNvPr>
            <p:cNvSpPr/>
            <p:nvPr/>
          </p:nvSpPr>
          <p:spPr>
            <a:xfrm>
              <a:off x="6096000" y="3700308"/>
              <a:ext cx="2220468" cy="10385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0B49093-2EF2-F3C5-A9E2-7E9D8B4BC9C1}"/>
                </a:ext>
              </a:extLst>
            </p:cNvPr>
            <p:cNvSpPr/>
            <p:nvPr/>
          </p:nvSpPr>
          <p:spPr>
            <a:xfrm>
              <a:off x="6059991" y="4992493"/>
              <a:ext cx="2220468" cy="24028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D8F6BDC1-2B5F-A8B7-E258-5E3C4A3D8F3C}"/>
              </a:ext>
            </a:extLst>
          </p:cNvPr>
          <p:cNvSpPr/>
          <p:nvPr/>
        </p:nvSpPr>
        <p:spPr>
          <a:xfrm>
            <a:off x="7218510" y="3763807"/>
            <a:ext cx="1960693" cy="10070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56EA9AF-17A9-0752-BD3B-7D7831AEE79B}"/>
              </a:ext>
            </a:extLst>
          </p:cNvPr>
          <p:cNvSpPr/>
          <p:nvPr/>
        </p:nvSpPr>
        <p:spPr>
          <a:xfrm>
            <a:off x="7219895" y="4955419"/>
            <a:ext cx="1960693" cy="2936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86FA5F4B-530F-4137-CEA7-5AE002E9C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8836" y="4060551"/>
            <a:ext cx="2431834" cy="722455"/>
          </a:xfrm>
          <a:prstGeom prst="rect">
            <a:avLst/>
          </a:prstGeom>
        </p:spPr>
      </p:pic>
      <p:sp>
        <p:nvSpPr>
          <p:cNvPr id="25" name="右大括弧 24">
            <a:extLst>
              <a:ext uri="{FF2B5EF4-FFF2-40B4-BE49-F238E27FC236}">
                <a16:creationId xmlns:a16="http://schemas.microsoft.com/office/drawing/2014/main" id="{E3E3D1C6-03BE-A3EE-833C-5F678A7E026E}"/>
              </a:ext>
            </a:extLst>
          </p:cNvPr>
          <p:cNvSpPr/>
          <p:nvPr/>
        </p:nvSpPr>
        <p:spPr>
          <a:xfrm>
            <a:off x="9343698" y="3816208"/>
            <a:ext cx="220793" cy="1508025"/>
          </a:xfrm>
          <a:prstGeom prst="rightBrace">
            <a:avLst>
              <a:gd name="adj1" fmla="val 8333"/>
              <a:gd name="adj2" fmla="val 39820"/>
            </a:avLst>
          </a:prstGeom>
          <a:ln w="22225">
            <a:solidFill>
              <a:srgbClr val="5799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形 25" descr="游標 以實心填滿">
            <a:extLst>
              <a:ext uri="{FF2B5EF4-FFF2-40B4-BE49-F238E27FC236}">
                <a16:creationId xmlns:a16="http://schemas.microsoft.com/office/drawing/2014/main" id="{BA527244-313C-E577-009C-AA0979339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99887" y="2403330"/>
            <a:ext cx="560126" cy="560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293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C2B2A0-F28B-C889-D56E-213E5BEF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Ladder</a:t>
            </a:r>
            <a:r>
              <a:rPr lang="zh-TW" altLang="en-US" dirty="0"/>
              <a:t>應用 </a:t>
            </a:r>
            <a:r>
              <a:rPr lang="en-US" altLang="zh-TW" dirty="0"/>
              <a:t>– </a:t>
            </a:r>
            <a:r>
              <a:rPr lang="zh-TW" altLang="en-US" dirty="0"/>
              <a:t>模型設計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F1D0573-CFB8-3F6D-3440-C97A6524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70AF251-71CB-6816-19A8-6BAA674A2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710" y="1926952"/>
            <a:ext cx="6180156" cy="450565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ED33402-580A-4E93-256A-C9D84C0C08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7"/>
          <a:stretch/>
        </p:blipFill>
        <p:spPr>
          <a:xfrm>
            <a:off x="3372938" y="3995994"/>
            <a:ext cx="2449699" cy="1219140"/>
          </a:xfrm>
          <a:prstGeom prst="rect">
            <a:avLst/>
          </a:prstGeom>
        </p:spPr>
      </p:pic>
      <p:pic>
        <p:nvPicPr>
          <p:cNvPr id="26" name="圖形 25" descr="游標 以實心填滿">
            <a:extLst>
              <a:ext uri="{FF2B5EF4-FFF2-40B4-BE49-F238E27FC236}">
                <a16:creationId xmlns:a16="http://schemas.microsoft.com/office/drawing/2014/main" id="{BA527244-313C-E577-009C-AA09793391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04890" y="4996485"/>
            <a:ext cx="560126" cy="560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B5C259E-E23F-9132-637E-32E35A2D38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654" y="3707109"/>
            <a:ext cx="2687636" cy="150802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36A9E07-7E08-254F-9B56-BC573E7AE922}"/>
              </a:ext>
            </a:extLst>
          </p:cNvPr>
          <p:cNvSpPr/>
          <p:nvPr/>
        </p:nvSpPr>
        <p:spPr>
          <a:xfrm>
            <a:off x="8426801" y="4528054"/>
            <a:ext cx="1764950" cy="1868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9121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51C83B-D7ED-5B01-D9F1-3B0DB867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了解人工智慧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ABA67EF-21EF-0429-DC90-CE699B0BB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人工智慧簡介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73038C-8188-B98F-17EA-043952E81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8400" y="6296400"/>
            <a:ext cx="613012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474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C2B2A0-F28B-C889-D56E-213E5BEF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Ladder</a:t>
            </a:r>
            <a:r>
              <a:rPr lang="zh-TW" altLang="en-US" dirty="0"/>
              <a:t>應用 </a:t>
            </a:r>
            <a:r>
              <a:rPr lang="en-US" altLang="zh-TW" dirty="0"/>
              <a:t>– </a:t>
            </a:r>
            <a:r>
              <a:rPr lang="zh-TW" altLang="en-US" dirty="0"/>
              <a:t>模型設計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F1D0573-CFB8-3F6D-3440-C97A6524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70AF251-71CB-6816-19A8-6BAA674A2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635" y="1924606"/>
            <a:ext cx="6180156" cy="4505659"/>
          </a:xfrm>
          <a:prstGeom prst="rect">
            <a:avLst/>
          </a:prstGeom>
        </p:spPr>
      </p:pic>
      <p:pic>
        <p:nvPicPr>
          <p:cNvPr id="26" name="圖形 25" descr="游標 以實心填滿">
            <a:extLst>
              <a:ext uri="{FF2B5EF4-FFF2-40B4-BE49-F238E27FC236}">
                <a16:creationId xmlns:a16="http://schemas.microsoft.com/office/drawing/2014/main" id="{BA527244-313C-E577-009C-AA09793391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0065" y="5489439"/>
            <a:ext cx="560126" cy="560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1986C6C-0991-76A7-D51F-8E0A91694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6698" y="1924606"/>
            <a:ext cx="2426611" cy="450565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9FE19A4-F53C-63B9-C3E1-00339903514E}"/>
              </a:ext>
            </a:extLst>
          </p:cNvPr>
          <p:cNvSpPr/>
          <p:nvPr/>
        </p:nvSpPr>
        <p:spPr>
          <a:xfrm>
            <a:off x="8076698" y="3645588"/>
            <a:ext cx="2324601" cy="2378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5752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0199FA-45A5-9FFE-166D-0606F772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Ladder</a:t>
            </a:r>
            <a:r>
              <a:rPr lang="zh-TW" altLang="en-US" dirty="0"/>
              <a:t>應用 </a:t>
            </a:r>
            <a:r>
              <a:rPr lang="en-US" altLang="zh-TW" dirty="0"/>
              <a:t>– </a:t>
            </a:r>
            <a:r>
              <a:rPr lang="zh-TW" altLang="en-US" dirty="0"/>
              <a:t>模型設計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DA4E5A2-496D-A8B9-B0EA-29C72FB6D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C7F871-0A22-E81A-D43A-830D21DD2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31" y="1924606"/>
            <a:ext cx="6180157" cy="4505659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A52F8A65-C12D-D204-DCAF-3B7A1591AA64}"/>
              </a:ext>
            </a:extLst>
          </p:cNvPr>
          <p:cNvGrpSpPr>
            <a:grpSpLocks noChangeAspect="1"/>
          </p:cNvGrpSpPr>
          <p:nvPr/>
        </p:nvGrpSpPr>
        <p:grpSpPr>
          <a:xfrm>
            <a:off x="6763274" y="1924606"/>
            <a:ext cx="1948018" cy="4505659"/>
            <a:chOff x="4727566" y="1272418"/>
            <a:chExt cx="2136618" cy="4941881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A408CE91-EE66-7952-7EBC-2F6D7D3A1CA1}"/>
                </a:ext>
              </a:extLst>
            </p:cNvPr>
            <p:cNvSpPr/>
            <p:nvPr/>
          </p:nvSpPr>
          <p:spPr>
            <a:xfrm>
              <a:off x="4727566" y="1272418"/>
              <a:ext cx="2136618" cy="303786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/>
                <a:t>Conv2D</a:t>
              </a:r>
              <a:endParaRPr lang="zh-TW" altLang="en-US" sz="1200" b="1" dirty="0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5DCE08D-0919-35BB-B7C5-1946C46275F0}"/>
                </a:ext>
              </a:extLst>
            </p:cNvPr>
            <p:cNvSpPr/>
            <p:nvPr/>
          </p:nvSpPr>
          <p:spPr>
            <a:xfrm>
              <a:off x="4727566" y="1787761"/>
              <a:ext cx="2136618" cy="303786"/>
            </a:xfrm>
            <a:prstGeom prst="roundRect">
              <a:avLst/>
            </a:prstGeom>
            <a:ln w="285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/>
                <a:t>BatchNormalization</a:t>
              </a:r>
              <a:endParaRPr lang="zh-TW" altLang="en-US" sz="1200" b="1" dirty="0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436EE662-25AB-51D2-C1FE-430A12CFE8A4}"/>
                </a:ext>
              </a:extLst>
            </p:cNvPr>
            <p:cNvSpPr/>
            <p:nvPr/>
          </p:nvSpPr>
          <p:spPr>
            <a:xfrm>
              <a:off x="4727566" y="2303105"/>
              <a:ext cx="2136618" cy="303786"/>
            </a:xfrm>
            <a:prstGeom prst="roundRect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/>
                <a:t>MaxPooling2D</a:t>
              </a:r>
              <a:endParaRPr lang="zh-TW" altLang="en-US" sz="1200" b="1" dirty="0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9A29E3A6-98A6-A0E9-9BFC-183BF212CA5A}"/>
                </a:ext>
              </a:extLst>
            </p:cNvPr>
            <p:cNvSpPr/>
            <p:nvPr/>
          </p:nvSpPr>
          <p:spPr>
            <a:xfrm>
              <a:off x="4727566" y="2818449"/>
              <a:ext cx="2136618" cy="303786"/>
            </a:xfrm>
            <a:prstGeom prst="roundRect">
              <a:avLst/>
            </a:prstGeom>
            <a:ln w="285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/>
                <a:t>BatchNormalization</a:t>
              </a:r>
              <a:endParaRPr lang="zh-TW" altLang="en-US" sz="1200" b="1" dirty="0"/>
            </a:p>
          </p:txBody>
        </p:sp>
        <p:sp>
          <p:nvSpPr>
            <p:cNvPr id="10" name="箭號: 向下 9">
              <a:extLst>
                <a:ext uri="{FF2B5EF4-FFF2-40B4-BE49-F238E27FC236}">
                  <a16:creationId xmlns:a16="http://schemas.microsoft.com/office/drawing/2014/main" id="{090D52B1-D421-9852-E8D3-C4BA4FAD1381}"/>
                </a:ext>
              </a:extLst>
            </p:cNvPr>
            <p:cNvSpPr/>
            <p:nvPr/>
          </p:nvSpPr>
          <p:spPr>
            <a:xfrm>
              <a:off x="5705654" y="1621835"/>
              <a:ext cx="180443" cy="120295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/>
            </a:p>
          </p:txBody>
        </p:sp>
        <p:sp>
          <p:nvSpPr>
            <p:cNvPr id="11" name="箭號: 向下 10">
              <a:extLst>
                <a:ext uri="{FF2B5EF4-FFF2-40B4-BE49-F238E27FC236}">
                  <a16:creationId xmlns:a16="http://schemas.microsoft.com/office/drawing/2014/main" id="{D078F94A-F8DF-2CA6-CFFB-A661F72473E1}"/>
                </a:ext>
              </a:extLst>
            </p:cNvPr>
            <p:cNvSpPr/>
            <p:nvPr/>
          </p:nvSpPr>
          <p:spPr>
            <a:xfrm>
              <a:off x="5705653" y="2137178"/>
              <a:ext cx="180444" cy="120296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/>
            </a:p>
          </p:txBody>
        </p:sp>
        <p:sp>
          <p:nvSpPr>
            <p:cNvPr id="12" name="箭號: 向下 11">
              <a:extLst>
                <a:ext uri="{FF2B5EF4-FFF2-40B4-BE49-F238E27FC236}">
                  <a16:creationId xmlns:a16="http://schemas.microsoft.com/office/drawing/2014/main" id="{0B692846-B1D7-942B-C7CA-4093A2CF3375}"/>
                </a:ext>
              </a:extLst>
            </p:cNvPr>
            <p:cNvSpPr/>
            <p:nvPr/>
          </p:nvSpPr>
          <p:spPr>
            <a:xfrm>
              <a:off x="5705653" y="2652522"/>
              <a:ext cx="180444" cy="120296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/>
            </a:p>
          </p:txBody>
        </p:sp>
        <p:sp>
          <p:nvSpPr>
            <p:cNvPr id="13" name="箭號: 向下 12">
              <a:extLst>
                <a:ext uri="{FF2B5EF4-FFF2-40B4-BE49-F238E27FC236}">
                  <a16:creationId xmlns:a16="http://schemas.microsoft.com/office/drawing/2014/main" id="{B10E1CC9-0EF2-F318-6434-9AA15B9272C1}"/>
                </a:ext>
              </a:extLst>
            </p:cNvPr>
            <p:cNvSpPr/>
            <p:nvPr/>
          </p:nvSpPr>
          <p:spPr>
            <a:xfrm>
              <a:off x="5705653" y="3167866"/>
              <a:ext cx="180444" cy="120296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21AC9DC0-470B-DBD3-F180-31E7DCE39348}"/>
                </a:ext>
              </a:extLst>
            </p:cNvPr>
            <p:cNvSpPr/>
            <p:nvPr/>
          </p:nvSpPr>
          <p:spPr>
            <a:xfrm>
              <a:off x="4727566" y="3333793"/>
              <a:ext cx="2136618" cy="303786"/>
            </a:xfrm>
            <a:prstGeom prst="roundRect">
              <a:avLst/>
            </a:prstGeom>
            <a:ln w="28575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/>
                <a:t>Flatten</a:t>
              </a:r>
              <a:endParaRPr lang="zh-TW" altLang="en-US" sz="1200" b="1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58EA15AD-E1C7-ECEF-4735-924F9EA63BD7}"/>
                </a:ext>
              </a:extLst>
            </p:cNvPr>
            <p:cNvSpPr/>
            <p:nvPr/>
          </p:nvSpPr>
          <p:spPr>
            <a:xfrm>
              <a:off x="4727566" y="3849137"/>
              <a:ext cx="2136618" cy="303786"/>
            </a:xfrm>
            <a:prstGeom prst="roundRect">
              <a:avLst/>
            </a:prstGeom>
            <a:ln w="2857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/>
                <a:t>Dense</a:t>
              </a:r>
              <a:endParaRPr lang="zh-TW" altLang="en-US" sz="1200" b="1" dirty="0"/>
            </a:p>
          </p:txBody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8250BC32-5F2E-DF6B-810B-420D1878FE5B}"/>
                </a:ext>
              </a:extLst>
            </p:cNvPr>
            <p:cNvSpPr/>
            <p:nvPr/>
          </p:nvSpPr>
          <p:spPr>
            <a:xfrm>
              <a:off x="4727566" y="4879825"/>
              <a:ext cx="2136618" cy="303786"/>
            </a:xfrm>
            <a:prstGeom prst="round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/>
                <a:t>Dropout</a:t>
              </a:r>
              <a:endParaRPr lang="zh-TW" altLang="en-US" sz="1200" b="1" dirty="0"/>
            </a:p>
          </p:txBody>
        </p:sp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C61E4665-B67E-8DBB-2FCC-DB3CA96921B6}"/>
                </a:ext>
              </a:extLst>
            </p:cNvPr>
            <p:cNvSpPr/>
            <p:nvPr/>
          </p:nvSpPr>
          <p:spPr>
            <a:xfrm>
              <a:off x="4727566" y="5395169"/>
              <a:ext cx="2136618" cy="303786"/>
            </a:xfrm>
            <a:prstGeom prst="roundRect">
              <a:avLst/>
            </a:prstGeom>
            <a:ln w="2857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/>
                <a:t>Dense</a:t>
              </a:r>
              <a:endParaRPr lang="zh-TW" altLang="en-US" sz="1200" b="1" dirty="0"/>
            </a:p>
          </p:txBody>
        </p:sp>
        <p:sp>
          <p:nvSpPr>
            <p:cNvPr id="18" name="箭號: 向下 17">
              <a:extLst>
                <a:ext uri="{FF2B5EF4-FFF2-40B4-BE49-F238E27FC236}">
                  <a16:creationId xmlns:a16="http://schemas.microsoft.com/office/drawing/2014/main" id="{67E40C59-BCB0-A393-D85C-248D16C100E3}"/>
                </a:ext>
              </a:extLst>
            </p:cNvPr>
            <p:cNvSpPr/>
            <p:nvPr/>
          </p:nvSpPr>
          <p:spPr>
            <a:xfrm>
              <a:off x="5705653" y="3683210"/>
              <a:ext cx="180444" cy="120296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/>
            </a:p>
          </p:txBody>
        </p:sp>
        <p:sp>
          <p:nvSpPr>
            <p:cNvPr id="19" name="箭號: 向下 18">
              <a:extLst>
                <a:ext uri="{FF2B5EF4-FFF2-40B4-BE49-F238E27FC236}">
                  <a16:creationId xmlns:a16="http://schemas.microsoft.com/office/drawing/2014/main" id="{8DA50478-1C60-49E3-F8FB-F0C0DCAB4EF2}"/>
                </a:ext>
              </a:extLst>
            </p:cNvPr>
            <p:cNvSpPr/>
            <p:nvPr/>
          </p:nvSpPr>
          <p:spPr>
            <a:xfrm>
              <a:off x="5705653" y="4198554"/>
              <a:ext cx="180444" cy="120296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/>
            </a:p>
          </p:txBody>
        </p:sp>
        <p:sp>
          <p:nvSpPr>
            <p:cNvPr id="20" name="箭號: 向下 19">
              <a:extLst>
                <a:ext uri="{FF2B5EF4-FFF2-40B4-BE49-F238E27FC236}">
                  <a16:creationId xmlns:a16="http://schemas.microsoft.com/office/drawing/2014/main" id="{C9DF7966-9713-F932-AD21-D716C7EB220C}"/>
                </a:ext>
              </a:extLst>
            </p:cNvPr>
            <p:cNvSpPr/>
            <p:nvPr/>
          </p:nvSpPr>
          <p:spPr>
            <a:xfrm>
              <a:off x="5705653" y="5229242"/>
              <a:ext cx="180444" cy="120296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/>
            </a:p>
          </p:txBody>
        </p:sp>
        <p:sp>
          <p:nvSpPr>
            <p:cNvPr id="21" name="箭號: 向下 20">
              <a:extLst>
                <a:ext uri="{FF2B5EF4-FFF2-40B4-BE49-F238E27FC236}">
                  <a16:creationId xmlns:a16="http://schemas.microsoft.com/office/drawing/2014/main" id="{980DB1C8-473A-F6F2-F390-B88EE3A484FD}"/>
                </a:ext>
              </a:extLst>
            </p:cNvPr>
            <p:cNvSpPr/>
            <p:nvPr/>
          </p:nvSpPr>
          <p:spPr>
            <a:xfrm>
              <a:off x="5705653" y="5744586"/>
              <a:ext cx="180444" cy="120296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/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9DD0E7AA-0241-90F8-C76C-F5FDCE1A391C}"/>
                </a:ext>
              </a:extLst>
            </p:cNvPr>
            <p:cNvSpPr/>
            <p:nvPr/>
          </p:nvSpPr>
          <p:spPr>
            <a:xfrm>
              <a:off x="4727566" y="5910513"/>
              <a:ext cx="2136618" cy="303786"/>
            </a:xfrm>
            <a:prstGeom prst="roundRect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/>
                <a:t>Softmax</a:t>
              </a:r>
              <a:endParaRPr lang="zh-TW" altLang="en-US" sz="1200" b="1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D222AA45-606F-A524-D165-DB9EF849A8BB}"/>
                </a:ext>
              </a:extLst>
            </p:cNvPr>
            <p:cNvSpPr/>
            <p:nvPr/>
          </p:nvSpPr>
          <p:spPr>
            <a:xfrm>
              <a:off x="4727566" y="4364481"/>
              <a:ext cx="2136618" cy="303786"/>
            </a:xfrm>
            <a:prstGeom prst="roundRect">
              <a:avLst/>
            </a:prstGeom>
            <a:ln w="285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/>
                <a:t>BatchNormalization</a:t>
              </a:r>
              <a:endParaRPr lang="zh-TW" altLang="en-US" sz="1200" b="1" dirty="0"/>
            </a:p>
          </p:txBody>
        </p:sp>
        <p:sp>
          <p:nvSpPr>
            <p:cNvPr id="24" name="箭號: 向下 23">
              <a:extLst>
                <a:ext uri="{FF2B5EF4-FFF2-40B4-BE49-F238E27FC236}">
                  <a16:creationId xmlns:a16="http://schemas.microsoft.com/office/drawing/2014/main" id="{C56332BC-D71A-70A7-4E94-6A962682BD87}"/>
                </a:ext>
              </a:extLst>
            </p:cNvPr>
            <p:cNvSpPr/>
            <p:nvPr/>
          </p:nvSpPr>
          <p:spPr>
            <a:xfrm>
              <a:off x="5705653" y="4713898"/>
              <a:ext cx="180444" cy="120296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/>
            </a:p>
          </p:txBody>
        </p:sp>
      </p:grpSp>
      <p:pic>
        <p:nvPicPr>
          <p:cNvPr id="34" name="圖片 33" descr="一張含有 文字, 字型, 螢幕擷取畫面, 圖形 的圖片&#10;&#10;自動產生的描述">
            <a:extLst>
              <a:ext uri="{FF2B5EF4-FFF2-40B4-BE49-F238E27FC236}">
                <a16:creationId xmlns:a16="http://schemas.microsoft.com/office/drawing/2014/main" id="{9EFB42E1-E6C1-11B9-A040-203590466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688" y="2428023"/>
            <a:ext cx="2642508" cy="798748"/>
          </a:xfrm>
          <a:prstGeom prst="rect">
            <a:avLst/>
          </a:prstGeom>
        </p:spPr>
      </p:pic>
      <p:pic>
        <p:nvPicPr>
          <p:cNvPr id="36" name="圖片 35" descr="一張含有 文字, 螢幕擷取畫面, 陳列, 字型 的圖片&#10;&#10;自動產生的描述">
            <a:extLst>
              <a:ext uri="{FF2B5EF4-FFF2-40B4-BE49-F238E27FC236}">
                <a16:creationId xmlns:a16="http://schemas.microsoft.com/office/drawing/2014/main" id="{ED978024-7C12-2AE5-7CC9-CC7644A5F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688" y="3456538"/>
            <a:ext cx="3339312" cy="189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96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A9BCDD-A2DE-EDEE-F0DA-8608FD114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Ladder</a:t>
            </a:r>
            <a:r>
              <a:rPr lang="zh-TW" altLang="en-US" dirty="0"/>
              <a:t>應用 </a:t>
            </a:r>
            <a:r>
              <a:rPr lang="en-US" altLang="zh-TW" dirty="0"/>
              <a:t>– </a:t>
            </a:r>
            <a:r>
              <a:rPr lang="zh-TW" altLang="en-US" dirty="0"/>
              <a:t>模型設計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3D71C3A-96A6-95AB-C06A-9EAF3381B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65A5317-F96D-E7F9-56C2-5A5822F4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62" y="1851581"/>
            <a:ext cx="6766857" cy="493339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A2F8CD5-02D2-E522-CA60-F322BF3CD3F8}"/>
              </a:ext>
            </a:extLst>
          </p:cNvPr>
          <p:cNvSpPr/>
          <p:nvPr/>
        </p:nvSpPr>
        <p:spPr>
          <a:xfrm>
            <a:off x="5027335" y="3756708"/>
            <a:ext cx="2201218" cy="1309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01FAF19-08B2-DA4D-9E18-195F3B9ABD5C}"/>
              </a:ext>
            </a:extLst>
          </p:cNvPr>
          <p:cNvGrpSpPr/>
          <p:nvPr/>
        </p:nvGrpSpPr>
        <p:grpSpPr>
          <a:xfrm>
            <a:off x="7285119" y="3370035"/>
            <a:ext cx="4842797" cy="1254352"/>
            <a:chOff x="6184430" y="1570050"/>
            <a:chExt cx="4842797" cy="125435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2B27EAF-69B8-88E9-8760-44DCB4294B7C}"/>
                </a:ext>
              </a:extLst>
            </p:cNvPr>
            <p:cNvSpPr/>
            <p:nvPr/>
          </p:nvSpPr>
          <p:spPr>
            <a:xfrm>
              <a:off x="6678093" y="1900118"/>
              <a:ext cx="4349134" cy="924284"/>
            </a:xfrm>
            <a:prstGeom prst="rect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TW" altLang="en-US" b="1" dirty="0">
                  <a:solidFill>
                    <a:schemeClr val="tx1"/>
                  </a:solidFill>
                </a:rPr>
                <a:t>添加任務層</a:t>
              </a:r>
              <a:r>
                <a:rPr lang="en-US" altLang="zh-TW" b="1" dirty="0">
                  <a:solidFill>
                    <a:schemeClr val="tx1"/>
                  </a:solidFill>
                </a:rPr>
                <a:t>(Task)</a:t>
              </a:r>
              <a:r>
                <a:rPr lang="zh-TW" altLang="en-US" b="1" dirty="0">
                  <a:solidFill>
                    <a:schemeClr val="tx1"/>
                  </a:solidFill>
                </a:rPr>
                <a:t>，選擇優化函數</a:t>
              </a:r>
              <a:r>
                <a:rPr lang="en-US" altLang="zh-TW" b="1" dirty="0">
                  <a:solidFill>
                    <a:schemeClr val="tx1"/>
                  </a:solidFill>
                </a:rPr>
                <a:t>(Optimizer)</a:t>
              </a:r>
              <a:r>
                <a:rPr lang="zh-TW" altLang="en-US" b="1" dirty="0">
                  <a:solidFill>
                    <a:schemeClr val="tx1"/>
                  </a:solidFill>
                </a:rPr>
                <a:t>和評估方法</a:t>
              </a:r>
              <a:r>
                <a:rPr lang="en-US" altLang="zh-TW" b="1" dirty="0">
                  <a:solidFill>
                    <a:schemeClr val="tx1"/>
                  </a:solidFill>
                </a:rPr>
                <a:t>(Measurement)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2BF7494-DEF9-539A-F770-8EFB6165DEEE}"/>
                </a:ext>
              </a:extLst>
            </p:cNvPr>
            <p:cNvSpPr/>
            <p:nvPr/>
          </p:nvSpPr>
          <p:spPr>
            <a:xfrm>
              <a:off x="6678092" y="1570050"/>
              <a:ext cx="1249379" cy="32366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Step 6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DA96DB3C-78F0-0CAE-A64B-0077352723D8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184430" y="2362260"/>
              <a:ext cx="493663" cy="0"/>
            </a:xfrm>
            <a:prstGeom prst="straightConnector1">
              <a:avLst/>
            </a:prstGeom>
            <a:ln w="57150">
              <a:solidFill>
                <a:schemeClr val="accent3">
                  <a:lumMod val="50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圖形 14" descr="游標 以實心填滿">
            <a:extLst>
              <a:ext uri="{FF2B5EF4-FFF2-40B4-BE49-F238E27FC236}">
                <a16:creationId xmlns:a16="http://schemas.microsoft.com/office/drawing/2014/main" id="{2DF6BBBE-B794-AE6A-0AAF-7788B6A67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7286" y="6305106"/>
            <a:ext cx="560126" cy="560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7837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653620-DED0-F625-F925-69D2EFF7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Ladder</a:t>
            </a:r>
            <a:r>
              <a:rPr lang="zh-TW" altLang="en-US" dirty="0"/>
              <a:t>應用 </a:t>
            </a:r>
            <a:r>
              <a:rPr lang="en-US" altLang="zh-TW" dirty="0"/>
              <a:t>– </a:t>
            </a:r>
            <a:r>
              <a:rPr lang="zh-TW" altLang="en-US" dirty="0"/>
              <a:t>模型設計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CE95609-BCCC-210A-EA3F-4B5CF242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BAF151-A954-FBAF-3F21-824626060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378" y="1729465"/>
            <a:ext cx="6766857" cy="493339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39908DA-E758-9451-92E2-34C53ECA8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" b="782"/>
          <a:stretch/>
        </p:blipFill>
        <p:spPr>
          <a:xfrm>
            <a:off x="8411060" y="4033293"/>
            <a:ext cx="1939095" cy="1785826"/>
          </a:xfrm>
          <a:prstGeom prst="rect">
            <a:avLst/>
          </a:prstGeom>
          <a:ln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6A0720E-2A9A-1D38-9BDA-E81C5D0EA5EB}"/>
              </a:ext>
            </a:extLst>
          </p:cNvPr>
          <p:cNvSpPr/>
          <p:nvPr/>
        </p:nvSpPr>
        <p:spPr>
          <a:xfrm>
            <a:off x="7624148" y="5204947"/>
            <a:ext cx="178288" cy="1880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ACBE23C8-7913-1571-3CB0-8A2350A2886B}"/>
              </a:ext>
            </a:extLst>
          </p:cNvPr>
          <p:cNvCxnSpPr>
            <a:cxnSpLocks/>
          </p:cNvCxnSpPr>
          <p:nvPr/>
        </p:nvCxnSpPr>
        <p:spPr>
          <a:xfrm flipH="1" flipV="1">
            <a:off x="7795762" y="5399633"/>
            <a:ext cx="601946" cy="4194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形 6" descr="游標 以實心填滿">
            <a:extLst>
              <a:ext uri="{FF2B5EF4-FFF2-40B4-BE49-F238E27FC236}">
                <a16:creationId xmlns:a16="http://schemas.microsoft.com/office/drawing/2014/main" id="{24147CCB-8B9C-36FD-3264-B431D8439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3190" y="5257217"/>
            <a:ext cx="469463" cy="469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BA291F9-4AD1-974C-2849-1AAE0DD575E7}"/>
              </a:ext>
            </a:extLst>
          </p:cNvPr>
          <p:cNvSpPr/>
          <p:nvPr/>
        </p:nvSpPr>
        <p:spPr>
          <a:xfrm>
            <a:off x="8397708" y="4033292"/>
            <a:ext cx="1939095" cy="1800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8026FFB-13F1-5819-20DE-6661BF7912A1}"/>
              </a:ext>
            </a:extLst>
          </p:cNvPr>
          <p:cNvCxnSpPr>
            <a:cxnSpLocks/>
          </p:cNvCxnSpPr>
          <p:nvPr/>
        </p:nvCxnSpPr>
        <p:spPr>
          <a:xfrm flipH="1">
            <a:off x="7795762" y="4033292"/>
            <a:ext cx="588594" cy="11783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 descr="一張含有 文字, 螢幕擷取畫面, 軟體, 字型 的圖片&#10;&#10;自動產生的描述">
            <a:extLst>
              <a:ext uri="{FF2B5EF4-FFF2-40B4-BE49-F238E27FC236}">
                <a16:creationId xmlns:a16="http://schemas.microsoft.com/office/drawing/2014/main" id="{77750660-0200-8EA8-F24E-6B3185D4F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2406" y="1706650"/>
            <a:ext cx="3555311" cy="180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53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B705CC-D7EB-7537-3ABE-FBC324850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Ladder</a:t>
            </a:r>
            <a:r>
              <a:rPr lang="zh-TW" altLang="en-US" dirty="0"/>
              <a:t>應用 </a:t>
            </a:r>
            <a:r>
              <a:rPr lang="en-US" altLang="zh-TW" dirty="0"/>
              <a:t>– </a:t>
            </a:r>
            <a:r>
              <a:rPr lang="zh-TW" altLang="en-US" dirty="0"/>
              <a:t>模型設計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1F9F4EB-2482-023D-4476-8902DC068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1237166-A71A-8F01-6278-9AAAB6FA979F}"/>
              </a:ext>
            </a:extLst>
          </p:cNvPr>
          <p:cNvGrpSpPr/>
          <p:nvPr/>
        </p:nvGrpSpPr>
        <p:grpSpPr>
          <a:xfrm>
            <a:off x="1748321" y="1795834"/>
            <a:ext cx="2568782" cy="1510952"/>
            <a:chOff x="290171" y="4716855"/>
            <a:chExt cx="2568782" cy="151095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8B2D699-0F00-2EB2-CAE0-09EC8638ABCD}"/>
                </a:ext>
              </a:extLst>
            </p:cNvPr>
            <p:cNvSpPr/>
            <p:nvPr/>
          </p:nvSpPr>
          <p:spPr>
            <a:xfrm>
              <a:off x="290172" y="5046922"/>
              <a:ext cx="2145207" cy="1180885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TW" altLang="en-US" b="1" dirty="0">
                  <a:solidFill>
                    <a:schemeClr val="tx1"/>
                  </a:solidFill>
                </a:rPr>
                <a:t>點擊非</a:t>
              </a:r>
              <a:r>
                <a:rPr lang="en-US" altLang="zh-TW" b="1" dirty="0">
                  <a:solidFill>
                    <a:schemeClr val="tx1"/>
                  </a:solidFill>
                </a:rPr>
                <a:t>Layer</a:t>
              </a:r>
              <a:r>
                <a:rPr lang="zh-TW" altLang="en-US" b="1" dirty="0">
                  <a:solidFill>
                    <a:schemeClr val="tx1"/>
                  </a:solidFill>
                </a:rPr>
                <a:t>背景處，參考範例圖示內容設置模型訓練</a:t>
              </a:r>
              <a:endParaRPr lang="en-US" altLang="zh-TW" b="1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4DAAC270-98A6-5762-578C-0F82930B52D7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2435379" y="5637365"/>
              <a:ext cx="423574" cy="1"/>
            </a:xfrm>
            <a:prstGeom prst="straightConnector1">
              <a:avLst/>
            </a:prstGeom>
            <a:ln w="57150">
              <a:solidFill>
                <a:schemeClr val="accent6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CE746D2-42BE-C09D-7D79-B78360F66FCC}"/>
                </a:ext>
              </a:extLst>
            </p:cNvPr>
            <p:cNvSpPr/>
            <p:nvPr/>
          </p:nvSpPr>
          <p:spPr>
            <a:xfrm>
              <a:off x="290171" y="4716855"/>
              <a:ext cx="1249379" cy="323660"/>
            </a:xfrm>
            <a:prstGeom prst="rect">
              <a:avLst/>
            </a:prstGeom>
            <a:solidFill>
              <a:schemeClr val="accent6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Step 7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圖形 13" descr="游標 以實心填滿">
            <a:extLst>
              <a:ext uri="{FF2B5EF4-FFF2-40B4-BE49-F238E27FC236}">
                <a16:creationId xmlns:a16="http://schemas.microsoft.com/office/drawing/2014/main" id="{33D8448F-70CF-1A5F-3C8E-54A4852CBA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2485" y="2071349"/>
            <a:ext cx="323940" cy="323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箭號: 五邊形 14">
            <a:extLst>
              <a:ext uri="{FF2B5EF4-FFF2-40B4-BE49-F238E27FC236}">
                <a16:creationId xmlns:a16="http://schemas.microsoft.com/office/drawing/2014/main" id="{BFB52DC0-E96B-6DF0-5490-749DE0134715}"/>
              </a:ext>
            </a:extLst>
          </p:cNvPr>
          <p:cNvSpPr/>
          <p:nvPr/>
        </p:nvSpPr>
        <p:spPr>
          <a:xfrm flipH="1">
            <a:off x="7705586" y="2528215"/>
            <a:ext cx="3202724" cy="225624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solidFill>
                  <a:sysClr val="windowText" lastClr="000000"/>
                </a:solidFill>
              </a:rPr>
              <a:t>Epoch: </a:t>
            </a:r>
            <a:r>
              <a:rPr lang="zh-TW" altLang="en-US" sz="1200" b="1" dirty="0">
                <a:solidFill>
                  <a:sysClr val="windowText" lastClr="000000"/>
                </a:solidFill>
              </a:rPr>
              <a:t>全部資料皆遍歷過一次</a:t>
            </a:r>
          </a:p>
        </p:txBody>
      </p:sp>
      <p:sp>
        <p:nvSpPr>
          <p:cNvPr id="16" name="箭號: 五邊形 15">
            <a:extLst>
              <a:ext uri="{FF2B5EF4-FFF2-40B4-BE49-F238E27FC236}">
                <a16:creationId xmlns:a16="http://schemas.microsoft.com/office/drawing/2014/main" id="{2BA3AC97-5E27-1236-4491-38E4D3B56C4F}"/>
              </a:ext>
            </a:extLst>
          </p:cNvPr>
          <p:cNvSpPr/>
          <p:nvPr/>
        </p:nvSpPr>
        <p:spPr>
          <a:xfrm flipH="1">
            <a:off x="7705586" y="3834488"/>
            <a:ext cx="3202725" cy="225623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solidFill>
                  <a:sysClr val="windowText" lastClr="000000"/>
                </a:solidFill>
              </a:rPr>
              <a:t>BatchSize: </a:t>
            </a:r>
            <a:r>
              <a:rPr lang="zh-TW" altLang="en-US" sz="1200" b="1" dirty="0">
                <a:solidFill>
                  <a:sysClr val="windowText" lastClr="000000"/>
                </a:solidFill>
              </a:rPr>
              <a:t>設置每一次輸入的資料量</a:t>
            </a:r>
          </a:p>
        </p:txBody>
      </p:sp>
      <p:sp>
        <p:nvSpPr>
          <p:cNvPr id="17" name="箭號: 五邊形 16">
            <a:extLst>
              <a:ext uri="{FF2B5EF4-FFF2-40B4-BE49-F238E27FC236}">
                <a16:creationId xmlns:a16="http://schemas.microsoft.com/office/drawing/2014/main" id="{8AEBC3FC-1C24-4E61-3C51-07493F465E72}"/>
              </a:ext>
            </a:extLst>
          </p:cNvPr>
          <p:cNvSpPr/>
          <p:nvPr/>
        </p:nvSpPr>
        <p:spPr>
          <a:xfrm flipH="1">
            <a:off x="7705586" y="4376366"/>
            <a:ext cx="3196051" cy="222984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ysClr val="windowText" lastClr="000000"/>
                </a:solidFill>
              </a:rPr>
              <a:t>訓練次數</a:t>
            </a:r>
            <a:r>
              <a:rPr lang="en-US" altLang="zh-TW" sz="1200" b="1" dirty="0">
                <a:solidFill>
                  <a:sysClr val="windowText" lastClr="000000"/>
                </a:solidFill>
              </a:rPr>
              <a:t>: </a:t>
            </a:r>
            <a:r>
              <a:rPr lang="zh-TW" altLang="en-US" sz="1200" b="1" dirty="0">
                <a:solidFill>
                  <a:sysClr val="windowText" lastClr="000000"/>
                </a:solidFill>
              </a:rPr>
              <a:t>整體訓練重複次數，確保準確性</a:t>
            </a:r>
          </a:p>
        </p:txBody>
      </p:sp>
      <p:sp>
        <p:nvSpPr>
          <p:cNvPr id="18" name="箭號: 五邊形 17">
            <a:extLst>
              <a:ext uri="{FF2B5EF4-FFF2-40B4-BE49-F238E27FC236}">
                <a16:creationId xmlns:a16="http://schemas.microsoft.com/office/drawing/2014/main" id="{F81DE168-8B63-E3A1-700D-7A3BE1A9A26E}"/>
              </a:ext>
            </a:extLst>
          </p:cNvPr>
          <p:cNvSpPr/>
          <p:nvPr/>
        </p:nvSpPr>
        <p:spPr>
          <a:xfrm flipH="1">
            <a:off x="7705586" y="4728092"/>
            <a:ext cx="3202726" cy="225623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ysClr val="windowText" lastClr="000000"/>
                </a:solidFill>
              </a:rPr>
              <a:t>設置記錄資料夾，基本上放置相同位置</a:t>
            </a:r>
          </a:p>
        </p:txBody>
      </p:sp>
      <p:sp>
        <p:nvSpPr>
          <p:cNvPr id="19" name="箭號: 五邊形 18">
            <a:extLst>
              <a:ext uri="{FF2B5EF4-FFF2-40B4-BE49-F238E27FC236}">
                <a16:creationId xmlns:a16="http://schemas.microsoft.com/office/drawing/2014/main" id="{64AB54CC-3906-39B6-76F1-484DA8E5515A}"/>
              </a:ext>
            </a:extLst>
          </p:cNvPr>
          <p:cNvSpPr/>
          <p:nvPr/>
        </p:nvSpPr>
        <p:spPr>
          <a:xfrm flipH="1">
            <a:off x="7705585" y="5542389"/>
            <a:ext cx="3196051" cy="226120"/>
          </a:xfrm>
          <a:prstGeom prst="homePlat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ysClr val="windowText" lastClr="000000"/>
                </a:solidFill>
              </a:rPr>
              <a:t>訓練到指定資料量時，測試一次結果</a:t>
            </a:r>
          </a:p>
        </p:txBody>
      </p:sp>
      <p:sp>
        <p:nvSpPr>
          <p:cNvPr id="20" name="箭號: 五邊形 19">
            <a:extLst>
              <a:ext uri="{FF2B5EF4-FFF2-40B4-BE49-F238E27FC236}">
                <a16:creationId xmlns:a16="http://schemas.microsoft.com/office/drawing/2014/main" id="{D6AB0FAE-8271-5BE5-77B4-FB83A9741ABF}"/>
              </a:ext>
            </a:extLst>
          </p:cNvPr>
          <p:cNvSpPr/>
          <p:nvPr/>
        </p:nvSpPr>
        <p:spPr>
          <a:xfrm flipH="1">
            <a:off x="7705586" y="6148492"/>
            <a:ext cx="3266866" cy="226121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ysClr val="windowText" lastClr="000000"/>
                </a:solidFill>
              </a:rPr>
              <a:t>訓練到指定資料量時，紀錄結果狀況</a:t>
            </a:r>
          </a:p>
        </p:txBody>
      </p:sp>
      <p:sp>
        <p:nvSpPr>
          <p:cNvPr id="21" name="箭號: 五邊形 20">
            <a:extLst>
              <a:ext uri="{FF2B5EF4-FFF2-40B4-BE49-F238E27FC236}">
                <a16:creationId xmlns:a16="http://schemas.microsoft.com/office/drawing/2014/main" id="{DB7B6CD0-D5AF-56F2-FDD4-D948F48D9996}"/>
              </a:ext>
            </a:extLst>
          </p:cNvPr>
          <p:cNvSpPr/>
          <p:nvPr/>
        </p:nvSpPr>
        <p:spPr>
          <a:xfrm flipH="1">
            <a:off x="7705586" y="5041211"/>
            <a:ext cx="3196051" cy="226120"/>
          </a:xfrm>
          <a:prstGeom prst="homePlate">
            <a:avLst/>
          </a:prstGeom>
          <a:solidFill>
            <a:schemeClr val="bg1"/>
          </a:solidFill>
          <a:ln w="28575">
            <a:solidFill>
              <a:srgbClr val="A0C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ysClr val="windowText" lastClr="000000"/>
                </a:solidFill>
              </a:rPr>
              <a:t>運算硬體</a:t>
            </a:r>
            <a:r>
              <a:rPr lang="en-US" altLang="zh-TW" sz="1200" b="1" dirty="0">
                <a:solidFill>
                  <a:sysClr val="windowText" lastClr="000000"/>
                </a:solidFill>
              </a:rPr>
              <a:t>: </a:t>
            </a:r>
            <a:r>
              <a:rPr lang="zh-TW" altLang="en-US" sz="1200" b="1" dirty="0">
                <a:solidFill>
                  <a:srgbClr val="C00000"/>
                </a:solidFill>
              </a:rPr>
              <a:t>請設置為</a:t>
            </a:r>
            <a:r>
              <a:rPr lang="en-US" altLang="zh-TW" sz="1200" b="1" dirty="0">
                <a:solidFill>
                  <a:srgbClr val="C00000"/>
                </a:solidFill>
              </a:rPr>
              <a:t>GPU</a:t>
            </a:r>
            <a:r>
              <a:rPr lang="zh-TW" altLang="en-US" sz="1200" b="1" dirty="0">
                <a:solidFill>
                  <a:srgbClr val="C00000"/>
                </a:solidFill>
              </a:rPr>
              <a:t>以加速運算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F9B2EC40-B029-23D6-EEB3-1465F6600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238" y="189579"/>
            <a:ext cx="4408633" cy="6668421"/>
          </a:xfrm>
          <a:prstGeom prst="rect">
            <a:avLst/>
          </a:prstGeom>
        </p:spPr>
      </p:pic>
      <p:pic>
        <p:nvPicPr>
          <p:cNvPr id="13" name="圖形 12" descr="游標 以實心填滿">
            <a:extLst>
              <a:ext uri="{FF2B5EF4-FFF2-40B4-BE49-F238E27FC236}">
                <a16:creationId xmlns:a16="http://schemas.microsoft.com/office/drawing/2014/main" id="{064B9C34-581F-248F-D31F-25E04EFFD5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4370" y="2565763"/>
            <a:ext cx="378649" cy="3786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矩形: 摺角紙張 29">
            <a:extLst>
              <a:ext uri="{FF2B5EF4-FFF2-40B4-BE49-F238E27FC236}">
                <a16:creationId xmlns:a16="http://schemas.microsoft.com/office/drawing/2014/main" id="{376DF0BF-F6FE-C92B-398E-2B040E62607E}"/>
              </a:ext>
            </a:extLst>
          </p:cNvPr>
          <p:cNvSpPr/>
          <p:nvPr/>
        </p:nvSpPr>
        <p:spPr>
          <a:xfrm>
            <a:off x="1748321" y="4392294"/>
            <a:ext cx="2017390" cy="1808313"/>
          </a:xfrm>
          <a:prstGeom prst="foldedCorner">
            <a:avLst>
              <a:gd name="adj" fmla="val 16005"/>
            </a:avLst>
          </a:prstGeom>
          <a:solidFill>
            <a:sysClr val="window" lastClr="FFFFFF"/>
          </a:solidFill>
          <a:ln w="28575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000"/>
              </a:buClr>
              <a:buSzTx/>
              <a:buFont typeface="微軟正黑體" panose="020B0604030504040204" pitchFamily="34" charset="-120"/>
              <a:buChar char="★"/>
              <a:tabLst/>
              <a:defRPr/>
            </a:pPr>
            <a:r>
              <a:rPr kumimoji="0" lang="en-US" altLang="zh-TW" sz="11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For example: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有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1000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筆資料，</a:t>
            </a:r>
            <a:r>
              <a:rPr lang="zh-TW" altLang="en-US" sz="1100" b="1" kern="0" dirty="0">
                <a:solidFill>
                  <a:prstClr val="black"/>
                </a:solidFill>
                <a:latin typeface="微软雅黑"/>
                <a:ea typeface="微软雅黑"/>
              </a:rPr>
              <a:t>若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每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100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個做為一個批次，則共可以分成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10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份。</a:t>
            </a:r>
            <a:endParaRPr kumimoji="0" lang="en-US" altLang="zh-TW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Dataset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= 1000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BatchSize = 100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Iteration = 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Epoch = 1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1832986-FD02-4F2B-5280-A305B59067C5}"/>
              </a:ext>
            </a:extLst>
          </p:cNvPr>
          <p:cNvSpPr/>
          <p:nvPr/>
        </p:nvSpPr>
        <p:spPr>
          <a:xfrm>
            <a:off x="6096000" y="2565763"/>
            <a:ext cx="1394691" cy="150581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C13BB61-55AA-A86F-CE5C-C49AB9513C7C}"/>
              </a:ext>
            </a:extLst>
          </p:cNvPr>
          <p:cNvSpPr/>
          <p:nvPr/>
        </p:nvSpPr>
        <p:spPr>
          <a:xfrm>
            <a:off x="6095999" y="3872008"/>
            <a:ext cx="1394691" cy="1505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A8327D2-3123-2938-3AB7-3CF762082F73}"/>
              </a:ext>
            </a:extLst>
          </p:cNvPr>
          <p:cNvSpPr/>
          <p:nvPr/>
        </p:nvSpPr>
        <p:spPr>
          <a:xfrm>
            <a:off x="6093090" y="4412567"/>
            <a:ext cx="1394691" cy="15058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9EC7E14-D4B6-4C68-C57A-978B4BCD89AF}"/>
              </a:ext>
            </a:extLst>
          </p:cNvPr>
          <p:cNvSpPr/>
          <p:nvPr/>
        </p:nvSpPr>
        <p:spPr>
          <a:xfrm>
            <a:off x="6093090" y="4765612"/>
            <a:ext cx="1394691" cy="150581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A73E59-358C-D088-9285-5F24CE574A44}"/>
              </a:ext>
            </a:extLst>
          </p:cNvPr>
          <p:cNvSpPr/>
          <p:nvPr/>
        </p:nvSpPr>
        <p:spPr>
          <a:xfrm>
            <a:off x="6093090" y="4916193"/>
            <a:ext cx="1394691" cy="150581"/>
          </a:xfrm>
          <a:prstGeom prst="rect">
            <a:avLst/>
          </a:prstGeom>
          <a:noFill/>
          <a:ln w="28575">
            <a:solidFill>
              <a:srgbClr val="A0C6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9087A1-5347-D73C-D15C-D82EFC376CFB}"/>
              </a:ext>
            </a:extLst>
          </p:cNvPr>
          <p:cNvSpPr/>
          <p:nvPr/>
        </p:nvSpPr>
        <p:spPr>
          <a:xfrm>
            <a:off x="6093090" y="5580158"/>
            <a:ext cx="1394691" cy="150581"/>
          </a:xfrm>
          <a:prstGeom prst="rect">
            <a:avLst/>
          </a:prstGeom>
          <a:noFill/>
          <a:ln w="28575">
            <a:solidFill>
              <a:srgbClr val="2F52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B15E449-E066-6337-87E8-C54185FADC98}"/>
              </a:ext>
            </a:extLst>
          </p:cNvPr>
          <p:cNvSpPr/>
          <p:nvPr/>
        </p:nvSpPr>
        <p:spPr>
          <a:xfrm>
            <a:off x="6093089" y="6279262"/>
            <a:ext cx="1394691" cy="150581"/>
          </a:xfrm>
          <a:prstGeom prst="rect">
            <a:avLst/>
          </a:prstGeom>
          <a:noFill/>
          <a:ln w="28575">
            <a:solidFill>
              <a:srgbClr val="A5A5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49975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87F264-DE78-6929-8083-168F2B217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Ladder</a:t>
            </a:r>
            <a:r>
              <a:rPr lang="zh-TW" altLang="en-US" dirty="0"/>
              <a:t>應用 </a:t>
            </a:r>
            <a:r>
              <a:rPr lang="en-US" altLang="zh-TW" dirty="0"/>
              <a:t>– </a:t>
            </a:r>
            <a:r>
              <a:rPr lang="zh-TW" altLang="en-US" dirty="0"/>
              <a:t>模型設計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E716585-71C5-B276-FDFA-BBF2DBAAE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CCC91C4-A5DE-1256-5527-1D0A955AE474}"/>
              </a:ext>
            </a:extLst>
          </p:cNvPr>
          <p:cNvGrpSpPr/>
          <p:nvPr/>
        </p:nvGrpSpPr>
        <p:grpSpPr>
          <a:xfrm>
            <a:off x="1047889" y="3126635"/>
            <a:ext cx="2813271" cy="1291221"/>
            <a:chOff x="290171" y="4716855"/>
            <a:chExt cx="2568782" cy="129122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F4B0D6F-BFA2-DAF7-2527-EC35150CFAF8}"/>
                </a:ext>
              </a:extLst>
            </p:cNvPr>
            <p:cNvSpPr/>
            <p:nvPr/>
          </p:nvSpPr>
          <p:spPr>
            <a:xfrm>
              <a:off x="290172" y="5046924"/>
              <a:ext cx="2145207" cy="961152"/>
            </a:xfrm>
            <a:prstGeom prst="rect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TW" altLang="en-US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設定完畢後</a:t>
              </a:r>
              <a:endParaRPr lang="en-US" altLang="zh-TW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TW" altLang="en-US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點擊立即開始訓練</a:t>
              </a:r>
              <a:endParaRPr lang="en-US" altLang="zh-TW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02D14D0E-7583-F16E-B8A8-7B74A9D46E37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435379" y="5527500"/>
              <a:ext cx="423574" cy="0"/>
            </a:xfrm>
            <a:prstGeom prst="straightConnector1">
              <a:avLst/>
            </a:prstGeom>
            <a:ln w="5715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BD02785-B112-AF25-3166-75BD4FF95165}"/>
                </a:ext>
              </a:extLst>
            </p:cNvPr>
            <p:cNvSpPr/>
            <p:nvPr/>
          </p:nvSpPr>
          <p:spPr>
            <a:xfrm>
              <a:off x="290171" y="4716855"/>
              <a:ext cx="1249379" cy="32366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Step 8</a:t>
              </a:r>
              <a:endParaRPr lang="zh-TW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88284E6E-2B28-D56C-EDCC-CAB5A5A75567}"/>
              </a:ext>
            </a:extLst>
          </p:cNvPr>
          <p:cNvSpPr/>
          <p:nvPr/>
        </p:nvSpPr>
        <p:spPr>
          <a:xfrm>
            <a:off x="9304187" y="1661565"/>
            <a:ext cx="213582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 descr="一張含有 文字, 螢幕擷取畫面, 圖表, 數字 的圖片&#10;&#10;自動產生的描述">
            <a:extLst>
              <a:ext uri="{FF2B5EF4-FFF2-40B4-BE49-F238E27FC236}">
                <a16:creationId xmlns:a16="http://schemas.microsoft.com/office/drawing/2014/main" id="{6C279337-BC16-6629-FE7E-1944CCA03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769" y="-4014050"/>
            <a:ext cx="7038462" cy="10505600"/>
          </a:xfrm>
          <a:prstGeom prst="rect">
            <a:avLst/>
          </a:prstGeom>
        </p:spPr>
      </p:pic>
      <p:pic>
        <p:nvPicPr>
          <p:cNvPr id="14" name="圖形 13" descr="游標 以實心填滿">
            <a:extLst>
              <a:ext uri="{FF2B5EF4-FFF2-40B4-BE49-F238E27FC236}">
                <a16:creationId xmlns:a16="http://schemas.microsoft.com/office/drawing/2014/main" id="{A9699941-6DC9-4D5D-A3EC-BD77D9F8E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2856" y="2728339"/>
            <a:ext cx="560126" cy="560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85635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5C45C8-71A5-E552-DBB7-BEC88319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Ladder</a:t>
            </a:r>
            <a:r>
              <a:rPr lang="zh-TW" altLang="en-US" dirty="0"/>
              <a:t>應用 </a:t>
            </a:r>
            <a:r>
              <a:rPr lang="en-US" altLang="zh-TW" dirty="0"/>
              <a:t>– </a:t>
            </a:r>
            <a:r>
              <a:rPr lang="zh-TW" altLang="en-US" dirty="0"/>
              <a:t>模型設計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A40D1F8-94BB-D575-E17A-51E788249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8A8633D8-30B2-3231-B8A3-D1EFF9974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4100" y="831211"/>
            <a:ext cx="12514565" cy="6902817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F9E7FE7D-3326-5B0E-AD1C-EF7155038FD6}"/>
              </a:ext>
            </a:extLst>
          </p:cNvPr>
          <p:cNvGrpSpPr/>
          <p:nvPr/>
        </p:nvGrpSpPr>
        <p:grpSpPr>
          <a:xfrm>
            <a:off x="9439564" y="4834083"/>
            <a:ext cx="2468419" cy="1358031"/>
            <a:chOff x="6928724" y="3936060"/>
            <a:chExt cx="2468419" cy="135803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9390880-ED77-148B-DE32-D9285DE240CD}"/>
                </a:ext>
              </a:extLst>
            </p:cNvPr>
            <p:cNvSpPr/>
            <p:nvPr/>
          </p:nvSpPr>
          <p:spPr>
            <a:xfrm>
              <a:off x="7384673" y="4266128"/>
              <a:ext cx="2012470" cy="102796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TW" altLang="en-US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最終儲存</a:t>
              </a:r>
              <a:r>
                <a:rPr lang="en-US" altLang="zh-TW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train.py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D80C7B2-5009-EE91-4352-33795DDB9A4E}"/>
                </a:ext>
              </a:extLst>
            </p:cNvPr>
            <p:cNvSpPr/>
            <p:nvPr/>
          </p:nvSpPr>
          <p:spPr>
            <a:xfrm>
              <a:off x="7384673" y="3936060"/>
              <a:ext cx="1323652" cy="323660"/>
            </a:xfrm>
            <a:prstGeom prst="rect">
              <a:avLst/>
            </a:prstGeom>
            <a:solidFill>
              <a:schemeClr val="accent5"/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Step 9</a:t>
              </a:r>
              <a:endParaRPr lang="zh-TW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AA46F4DB-D327-76D9-47F4-34FA53716264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6928724" y="4780110"/>
              <a:ext cx="455949" cy="468964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圖形 10" descr="游標 以實心填滿">
            <a:extLst>
              <a:ext uri="{FF2B5EF4-FFF2-40B4-BE49-F238E27FC236}">
                <a16:creationId xmlns:a16="http://schemas.microsoft.com/office/drawing/2014/main" id="{AC618534-4CCA-0958-C8A0-0C4A3D503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3239" y="6297734"/>
            <a:ext cx="560126" cy="560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1330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07017F-4ABA-D456-9259-524D29067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Ladder</a:t>
            </a:r>
            <a:r>
              <a:rPr lang="zh-TW" altLang="en-US" dirty="0"/>
              <a:t>應用 </a:t>
            </a:r>
            <a:r>
              <a:rPr lang="en-US" altLang="zh-TW" dirty="0"/>
              <a:t>–</a:t>
            </a:r>
            <a:r>
              <a:rPr lang="zh-TW" altLang="en-US" dirty="0"/>
              <a:t> 上傳至</a:t>
            </a:r>
            <a:r>
              <a:rPr lang="en-US" altLang="zh-TW" dirty="0"/>
              <a:t>Colab (GPU)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E8AB803-7EFF-50E2-696E-F56BB2627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9DAA8E61-40E0-F05A-CD2D-A98E31921F71}"/>
              </a:ext>
            </a:extLst>
          </p:cNvPr>
          <p:cNvGrpSpPr/>
          <p:nvPr/>
        </p:nvGrpSpPr>
        <p:grpSpPr>
          <a:xfrm>
            <a:off x="1069276" y="3269117"/>
            <a:ext cx="3020510" cy="1358031"/>
            <a:chOff x="7384672" y="3936060"/>
            <a:chExt cx="3020510" cy="135803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F5DA0E7-3007-121B-9D3D-FE5DF4DD44F2}"/>
                </a:ext>
              </a:extLst>
            </p:cNvPr>
            <p:cNvSpPr/>
            <p:nvPr/>
          </p:nvSpPr>
          <p:spPr>
            <a:xfrm>
              <a:off x="7384672" y="4266128"/>
              <a:ext cx="2636907" cy="1027963"/>
            </a:xfrm>
            <a:prstGeom prst="rect">
              <a:avLst/>
            </a:prstGeom>
            <a:ln w="28575">
              <a:solidFill>
                <a:srgbClr val="B7D6AA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TW" altLang="en-US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選擇</a:t>
              </a:r>
              <a:r>
                <a:rPr lang="en-US" altLang="zh-TW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GPU</a:t>
              </a:r>
              <a:r>
                <a:rPr lang="zh-TW" altLang="en-US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後儲存</a:t>
              </a:r>
              <a:endParaRPr lang="en-US" altLang="zh-TW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2EE8A1A-9C61-4370-49A5-C281EEF136CD}"/>
                </a:ext>
              </a:extLst>
            </p:cNvPr>
            <p:cNvSpPr/>
            <p:nvPr/>
          </p:nvSpPr>
          <p:spPr>
            <a:xfrm>
              <a:off x="7384673" y="3936060"/>
              <a:ext cx="1323652" cy="323660"/>
            </a:xfrm>
            <a:prstGeom prst="rect">
              <a:avLst/>
            </a:prstGeom>
            <a:solidFill>
              <a:srgbClr val="B7D6AA"/>
            </a:solidFill>
            <a:ln w="28575">
              <a:solidFill>
                <a:srgbClr val="B7D6AA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Step 10</a:t>
              </a:r>
              <a:endParaRPr lang="zh-TW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B661E5DE-64A7-611E-F1B1-8B508A980E4E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10021579" y="4780110"/>
              <a:ext cx="383603" cy="0"/>
            </a:xfrm>
            <a:prstGeom prst="straightConnector1">
              <a:avLst/>
            </a:prstGeom>
            <a:ln w="57150">
              <a:solidFill>
                <a:srgbClr val="B7D6AA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C751169-D0CA-D7AC-6837-0D504A39B664}"/>
              </a:ext>
            </a:extLst>
          </p:cNvPr>
          <p:cNvSpPr txBox="1"/>
          <p:nvPr/>
        </p:nvSpPr>
        <p:spPr>
          <a:xfrm>
            <a:off x="282676" y="5360258"/>
            <a:ext cx="36822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hlinkClick r:id="rId2"/>
              </a:rPr>
              <a:t>https://colab.research.google.com/drive/1RoAFHAq8s930PSQXmZd4vFza4qerGNjv?usp=sharing</a:t>
            </a:r>
            <a:endParaRPr lang="zh-TW" altLang="en-US" sz="1400" dirty="0"/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CE8981C4-9625-9BBA-9966-070A547C44EE}"/>
              </a:ext>
            </a:extLst>
          </p:cNvPr>
          <p:cNvSpPr txBox="1"/>
          <p:nvPr/>
        </p:nvSpPr>
        <p:spPr>
          <a:xfrm>
            <a:off x="349616" y="5053984"/>
            <a:ext cx="3548368" cy="369332"/>
          </a:xfrm>
          <a:prstGeom prst="rect">
            <a:avLst/>
          </a:prstGeom>
          <a:solidFill>
            <a:srgbClr val="82897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cs typeface="+mn-ea"/>
                <a:sym typeface="+mn-lt"/>
              </a:rPr>
              <a:t>Colab</a:t>
            </a:r>
            <a:endParaRPr lang="en-US" altLang="ko-KR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4A0FD8C-515F-EE26-AD62-FDEE26ABF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786" y="1924606"/>
            <a:ext cx="6323815" cy="46103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A6253C0-851F-3A66-2831-424A2889D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347" y="2882598"/>
            <a:ext cx="3173852" cy="231286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BD0E8088-46C3-A6AF-08B4-F38F454F5F9E}"/>
              </a:ext>
            </a:extLst>
          </p:cNvPr>
          <p:cNvSpPr/>
          <p:nvPr/>
        </p:nvSpPr>
        <p:spPr>
          <a:xfrm>
            <a:off x="5324553" y="3655636"/>
            <a:ext cx="1595941" cy="2293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94755B7-652C-9016-2FAC-78CCFB1B81CF}"/>
              </a:ext>
            </a:extLst>
          </p:cNvPr>
          <p:cNvSpPr/>
          <p:nvPr/>
        </p:nvSpPr>
        <p:spPr>
          <a:xfrm>
            <a:off x="7946957" y="2882598"/>
            <a:ext cx="3182867" cy="23128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E4607C94-A259-4EDE-E3AB-5AAA9531F172}"/>
              </a:ext>
            </a:extLst>
          </p:cNvPr>
          <p:cNvCxnSpPr/>
          <p:nvPr/>
        </p:nvCxnSpPr>
        <p:spPr>
          <a:xfrm flipV="1">
            <a:off x="6920494" y="2882598"/>
            <a:ext cx="1026463" cy="7730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396DA804-ED90-05B9-55FA-66DB05FC0DA4}"/>
              </a:ext>
            </a:extLst>
          </p:cNvPr>
          <p:cNvCxnSpPr/>
          <p:nvPr/>
        </p:nvCxnSpPr>
        <p:spPr>
          <a:xfrm>
            <a:off x="6920494" y="3884976"/>
            <a:ext cx="1026463" cy="13104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C697557A-F8F5-FDF5-4C96-4BAB71E3C530}"/>
              </a:ext>
            </a:extLst>
          </p:cNvPr>
          <p:cNvSpPr/>
          <p:nvPr/>
        </p:nvSpPr>
        <p:spPr>
          <a:xfrm>
            <a:off x="8740420" y="3886977"/>
            <a:ext cx="646982" cy="2293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549BE70-E134-25D1-9F3A-B3D3CA3D1013}"/>
              </a:ext>
            </a:extLst>
          </p:cNvPr>
          <p:cNvSpPr/>
          <p:nvPr/>
        </p:nvSpPr>
        <p:spPr>
          <a:xfrm>
            <a:off x="10665911" y="4916199"/>
            <a:ext cx="412479" cy="2293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112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3" grpId="0" animBg="1"/>
      <p:bldP spid="2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04815-B3D1-A18E-FF95-AF82233A5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Ladder</a:t>
            </a:r>
            <a:r>
              <a:rPr lang="zh-TW" altLang="en-US" dirty="0"/>
              <a:t>應用 </a:t>
            </a:r>
            <a:r>
              <a:rPr lang="en-US" altLang="zh-TW" dirty="0"/>
              <a:t>–</a:t>
            </a:r>
            <a:r>
              <a:rPr lang="zh-TW" altLang="en-US" dirty="0"/>
              <a:t> 上傳至</a:t>
            </a:r>
            <a:r>
              <a:rPr lang="en-US" altLang="zh-TW" dirty="0"/>
              <a:t>Colab (</a:t>
            </a:r>
            <a:r>
              <a:rPr lang="zh-TW" altLang="en-US" dirty="0"/>
              <a:t>訓練檔上傳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69EAC08-7094-8470-731E-6F40A9F19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D2D8A83-667E-BC9D-7A77-2B0CC6527D46}"/>
              </a:ext>
            </a:extLst>
          </p:cNvPr>
          <p:cNvGrpSpPr/>
          <p:nvPr/>
        </p:nvGrpSpPr>
        <p:grpSpPr>
          <a:xfrm>
            <a:off x="1168029" y="5100272"/>
            <a:ext cx="4414317" cy="1351623"/>
            <a:chOff x="6116696" y="3942468"/>
            <a:chExt cx="4483600" cy="135162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D5117B5-6DEE-8B68-E0A6-0A0402E2B822}"/>
                </a:ext>
              </a:extLst>
            </p:cNvPr>
            <p:cNvSpPr/>
            <p:nvPr/>
          </p:nvSpPr>
          <p:spPr>
            <a:xfrm>
              <a:off x="6116696" y="4266128"/>
              <a:ext cx="3904884" cy="1027963"/>
            </a:xfrm>
            <a:prstGeom prst="rect">
              <a:avLst/>
            </a:prstGeom>
            <a:ln w="28575">
              <a:solidFill>
                <a:srgbClr val="B6B6B6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TW" altLang="en-US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將檔案</a:t>
              </a:r>
              <a:r>
                <a:rPr lang="en-US" altLang="zh-TW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(train.py)</a:t>
              </a:r>
              <a:r>
                <a:rPr lang="zh-TW" altLang="en-US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直接拖曳到檔案區</a:t>
              </a:r>
              <a:endParaRPr lang="en-US" altLang="zh-TW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TW" altLang="en-US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或使用左上紅框上傳檔案</a:t>
              </a:r>
              <a:endParaRPr lang="en-US" altLang="zh-TW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D26FE42-3BCD-6286-DD00-12A89E2DE032}"/>
                </a:ext>
              </a:extLst>
            </p:cNvPr>
            <p:cNvSpPr/>
            <p:nvPr/>
          </p:nvSpPr>
          <p:spPr>
            <a:xfrm>
              <a:off x="6116696" y="3942468"/>
              <a:ext cx="1323652" cy="323660"/>
            </a:xfrm>
            <a:prstGeom prst="rect">
              <a:avLst/>
            </a:prstGeom>
            <a:solidFill>
              <a:srgbClr val="B6B6B6"/>
            </a:solidFill>
            <a:ln w="28575">
              <a:solidFill>
                <a:srgbClr val="B6B6B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Step 11</a:t>
              </a:r>
              <a:endParaRPr lang="zh-TW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20FAE195-680B-3438-70D0-5B8F4C22CA02}"/>
                </a:ext>
              </a:extLst>
            </p:cNvPr>
            <p:cNvCxnSpPr>
              <a:cxnSpLocks/>
            </p:cNvCxnSpPr>
            <p:nvPr/>
          </p:nvCxnSpPr>
          <p:spPr>
            <a:xfrm>
              <a:off x="10025247" y="4780109"/>
              <a:ext cx="575049" cy="0"/>
            </a:xfrm>
            <a:prstGeom prst="straightConnector1">
              <a:avLst/>
            </a:prstGeom>
            <a:ln w="57150">
              <a:solidFill>
                <a:srgbClr val="B6B6B6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6B101C53-AEE0-BD52-A339-23F18DC151E4}"/>
              </a:ext>
            </a:extLst>
          </p:cNvPr>
          <p:cNvSpPr/>
          <p:nvPr/>
        </p:nvSpPr>
        <p:spPr>
          <a:xfrm>
            <a:off x="5667824" y="2272843"/>
            <a:ext cx="294968" cy="324463"/>
          </a:xfrm>
          <a:prstGeom prst="rect">
            <a:avLst/>
          </a:prstGeom>
          <a:noFill/>
          <a:ln w="28575">
            <a:solidFill>
              <a:srgbClr val="D85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B4B76D1-9125-68D0-13ED-8B5AF747D16A}"/>
              </a:ext>
            </a:extLst>
          </p:cNvPr>
          <p:cNvGrpSpPr/>
          <p:nvPr/>
        </p:nvGrpSpPr>
        <p:grpSpPr>
          <a:xfrm>
            <a:off x="5582346" y="2037165"/>
            <a:ext cx="2227838" cy="4625694"/>
            <a:chOff x="5145283" y="1718017"/>
            <a:chExt cx="2227838" cy="4625694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9D16024-B79B-2724-3D2A-D44D44975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5283" y="1718017"/>
              <a:ext cx="2227838" cy="46256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76A7916D-016B-E134-9E4D-D9685751A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0277" y="2306839"/>
              <a:ext cx="2117849" cy="667583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E6B3572B-6B06-A85B-B95A-AE61EA10F31E}"/>
              </a:ext>
            </a:extLst>
          </p:cNvPr>
          <p:cNvSpPr/>
          <p:nvPr/>
        </p:nvSpPr>
        <p:spPr>
          <a:xfrm>
            <a:off x="5726680" y="2320404"/>
            <a:ext cx="236112" cy="2293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908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F1845A-E768-06C3-349A-01B8FE71F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Ladder</a:t>
            </a:r>
            <a:r>
              <a:rPr lang="zh-TW" altLang="en-US" dirty="0"/>
              <a:t>應用 </a:t>
            </a:r>
            <a:r>
              <a:rPr lang="en-US" altLang="zh-TW" dirty="0"/>
              <a:t>– Colab</a:t>
            </a:r>
            <a:r>
              <a:rPr lang="zh-TW" altLang="en-US" dirty="0"/>
              <a:t>訓練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DD44F76-E96F-0DAF-3574-32DF7BA4B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65F0D4-E0D3-0720-9C54-ECC4F1BEF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272"/>
          <a:stretch/>
        </p:blipFill>
        <p:spPr>
          <a:xfrm>
            <a:off x="3188063" y="2082429"/>
            <a:ext cx="3386273" cy="4682128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725AD4BC-0CD8-5C70-9C04-573AC6BC46C1}"/>
              </a:ext>
            </a:extLst>
          </p:cNvPr>
          <p:cNvGrpSpPr/>
          <p:nvPr/>
        </p:nvGrpSpPr>
        <p:grpSpPr>
          <a:xfrm>
            <a:off x="182047" y="2375092"/>
            <a:ext cx="3334218" cy="1358031"/>
            <a:chOff x="7384672" y="3936060"/>
            <a:chExt cx="3334218" cy="135803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A4323AF-D245-B17F-3455-B08AE45793B8}"/>
                </a:ext>
              </a:extLst>
            </p:cNvPr>
            <p:cNvSpPr/>
            <p:nvPr/>
          </p:nvSpPr>
          <p:spPr>
            <a:xfrm>
              <a:off x="7384672" y="4266128"/>
              <a:ext cx="2636907" cy="1027963"/>
            </a:xfrm>
            <a:prstGeom prst="rect">
              <a:avLst/>
            </a:prstGeom>
            <a:ln w="28575">
              <a:solidFill>
                <a:srgbClr val="FDC62B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TW" altLang="en-US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執行程式塊</a:t>
              </a:r>
              <a:endParaRPr lang="en-US" altLang="zh-TW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en-US" altLang="zh-TW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(Ctrl+Enter)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CAF87AD-EC58-DCF5-95B4-4D5B43DFA9A0}"/>
                </a:ext>
              </a:extLst>
            </p:cNvPr>
            <p:cNvSpPr/>
            <p:nvPr/>
          </p:nvSpPr>
          <p:spPr>
            <a:xfrm>
              <a:off x="7384673" y="3936060"/>
              <a:ext cx="1323652" cy="323660"/>
            </a:xfrm>
            <a:prstGeom prst="rect">
              <a:avLst/>
            </a:prstGeom>
            <a:solidFill>
              <a:srgbClr val="FDC62B"/>
            </a:solidFill>
            <a:ln w="28575">
              <a:solidFill>
                <a:srgbClr val="FDC62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Step 12</a:t>
              </a:r>
              <a:endParaRPr lang="zh-TW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5BA08101-B590-3AA5-5F79-9CA79569B8CA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10021579" y="4780109"/>
              <a:ext cx="697311" cy="1"/>
            </a:xfrm>
            <a:prstGeom prst="straightConnector1">
              <a:avLst/>
            </a:prstGeom>
            <a:ln w="57150">
              <a:solidFill>
                <a:srgbClr val="FDC62B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270191BC-2894-A6A8-1459-C99E9262CE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418" b="26140"/>
          <a:stretch/>
        </p:blipFill>
        <p:spPr>
          <a:xfrm>
            <a:off x="7013893" y="3351791"/>
            <a:ext cx="3233272" cy="331106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E42FA79-6B6F-94DE-1175-886A63A5B043}"/>
              </a:ext>
            </a:extLst>
          </p:cNvPr>
          <p:cNvSpPr/>
          <p:nvPr/>
        </p:nvSpPr>
        <p:spPr>
          <a:xfrm>
            <a:off x="7013893" y="2191178"/>
            <a:ext cx="3633083" cy="1027963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7F7F7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也可以直接執行全部到最後一塊</a:t>
            </a:r>
            <a:endParaRPr kumimoji="0" lang="en-US" altLang="zh-TW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4" name="圖形 13" descr="游標 以實心填滿">
            <a:extLst>
              <a:ext uri="{FF2B5EF4-FFF2-40B4-BE49-F238E27FC236}">
                <a16:creationId xmlns:a16="http://schemas.microsoft.com/office/drawing/2014/main" id="{DD0AE9DC-21E7-7BF1-1B96-4D7D528F9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6863" y="3658840"/>
            <a:ext cx="560126" cy="560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44157104-D2AC-8C83-CC12-D92CB7091097}"/>
              </a:ext>
            </a:extLst>
          </p:cNvPr>
          <p:cNvSpPr txBox="1"/>
          <p:nvPr/>
        </p:nvSpPr>
        <p:spPr>
          <a:xfrm>
            <a:off x="182047" y="4423493"/>
            <a:ext cx="2636907" cy="369332"/>
          </a:xfrm>
          <a:prstGeom prst="rect">
            <a:avLst/>
          </a:prstGeom>
          <a:solidFill>
            <a:srgbClr val="82897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cs typeface="+mn-ea"/>
                <a:sym typeface="+mn-lt"/>
              </a:rPr>
              <a:t>Colab</a:t>
            </a:r>
            <a:endParaRPr lang="en-US" altLang="ko-KR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31B158D-8011-5661-01F2-8A5724667279}"/>
              </a:ext>
            </a:extLst>
          </p:cNvPr>
          <p:cNvSpPr txBox="1"/>
          <p:nvPr/>
        </p:nvSpPr>
        <p:spPr>
          <a:xfrm>
            <a:off x="103711" y="4792825"/>
            <a:ext cx="27152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hlinkClick r:id="rId6"/>
              </a:rPr>
              <a:t>https://colab.research.google.com/drive/1RoAFHAq8s930PSQXmZd4vFza4qerGNjv?usp=sharing</a:t>
            </a:r>
            <a:endParaRPr lang="zh-TW" altLang="en-US" sz="1400" dirty="0"/>
          </a:p>
        </p:txBody>
      </p:sp>
      <p:pic>
        <p:nvPicPr>
          <p:cNvPr id="4" name="圖形 3" descr="游標 以實心填滿">
            <a:extLst>
              <a:ext uri="{FF2B5EF4-FFF2-40B4-BE49-F238E27FC236}">
                <a16:creationId xmlns:a16="http://schemas.microsoft.com/office/drawing/2014/main" id="{D8D50C2A-98D3-A56C-2711-EED6D46B0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6265" y="3148937"/>
            <a:ext cx="560126" cy="560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6106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D38275-4F6C-5BE3-745B-DF44B6595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課程開始前問卷填寫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D1A4B54-A08A-9050-BCF4-5463A85E8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內容版面配置區 10">
            <a:extLst>
              <a:ext uri="{FF2B5EF4-FFF2-40B4-BE49-F238E27FC236}">
                <a16:creationId xmlns:a16="http://schemas.microsoft.com/office/drawing/2014/main" id="{2CFDC378-1D35-BA4B-48C4-D9C08B453F09}"/>
              </a:ext>
            </a:extLst>
          </p:cNvPr>
          <p:cNvSpPr txBox="1">
            <a:spLocks/>
          </p:cNvSpPr>
          <p:nvPr/>
        </p:nvSpPr>
        <p:spPr>
          <a:xfrm>
            <a:off x="1292378" y="2191267"/>
            <a:ext cx="10061421" cy="3985695"/>
          </a:xfrm>
          <a:prstGeom prst="rect">
            <a:avLst/>
          </a:prstGeom>
        </p:spPr>
        <p:txBody>
          <a:bodyPr>
            <a:normAutofit/>
          </a:bodyPr>
          <a:lstStyle>
            <a:lvl1pPr marL="447675" indent="-447675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52500"/>
              </a:buClr>
              <a:buFont typeface="微軟正黑體" panose="020B0604030504040204" pitchFamily="34" charset="-120"/>
              <a:buChar char="￭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微軟正黑體" panose="020B0604030504040204" pitchFamily="34" charset="-120"/>
              <a:buChar char="￭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微軟正黑體" panose="020B0604030504040204" pitchFamily="34" charset="-120"/>
              <a:buChar char="￭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latin typeface="+mn-ea"/>
                <a:ea typeface="+mn-ea"/>
              </a:rPr>
              <a:t>在課程開始前，同學請花費</a:t>
            </a:r>
            <a:r>
              <a:rPr lang="en-US" altLang="zh-TW" sz="1800" dirty="0">
                <a:latin typeface="+mn-ea"/>
                <a:ea typeface="+mn-ea"/>
              </a:rPr>
              <a:t>10</a:t>
            </a:r>
            <a:r>
              <a:rPr lang="zh-TW" altLang="en-US" sz="1800" dirty="0">
                <a:latin typeface="+mn-ea"/>
                <a:ea typeface="+mn-ea"/>
              </a:rPr>
              <a:t>分鐘左右時間來填寫問卷。請依據您的學習經驗、意見真實填寫即可，這對於我們瞭解學生對於人工智慧（</a:t>
            </a:r>
            <a:r>
              <a:rPr lang="en-US" altLang="zh-TW" sz="1800" dirty="0">
                <a:latin typeface="+mn-ea"/>
                <a:ea typeface="+mn-ea"/>
              </a:rPr>
              <a:t>AI</a:t>
            </a:r>
            <a:r>
              <a:rPr lang="zh-TW" altLang="en-US" sz="1800" dirty="0">
                <a:latin typeface="+mn-ea"/>
                <a:ea typeface="+mn-ea"/>
              </a:rPr>
              <a:t>）學習的看法至關重要。</a:t>
            </a:r>
            <a:endParaRPr lang="en-US" altLang="zh-TW" sz="1800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zh-TW" altLang="en-US" sz="1800" b="1" dirty="0">
                <a:solidFill>
                  <a:srgbClr val="FF0000"/>
                </a:solidFill>
                <a:latin typeface="+mn-ea"/>
              </a:rPr>
              <a:t>不要上網查詢資料填寫</a:t>
            </a:r>
            <a:endParaRPr lang="en-US" altLang="zh-TW" sz="1800" b="1" dirty="0">
              <a:solidFill>
                <a:srgbClr val="FF0000"/>
              </a:solidFill>
              <a:latin typeface="+mn-ea"/>
            </a:endParaRPr>
          </a:p>
          <a:p>
            <a:r>
              <a:rPr lang="zh-TW" altLang="en-US" sz="1800" dirty="0">
                <a:latin typeface="+mn-ea"/>
                <a:ea typeface="+mn-ea"/>
              </a:rPr>
              <a:t>中文版問卷填寫連結</a:t>
            </a:r>
            <a:endParaRPr lang="en-US" altLang="zh-TW" sz="1800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zh-TW" sz="1800" dirty="0">
                <a:latin typeface="+mn-ea"/>
                <a:ea typeface="+mn-ea"/>
                <a:hlinkClick r:id="rId2"/>
              </a:rPr>
              <a:t>https://docs.google.com/forms/d/e/1FAIpQLSdIShN55pojxGNndFOfBMdfcwLjcZAc6UtkDhb2RKIEpREr0Q/viewform</a:t>
            </a:r>
            <a:endParaRPr lang="en-US" altLang="zh-TW" sz="1800" dirty="0">
              <a:latin typeface="+mn-ea"/>
              <a:ea typeface="+mn-ea"/>
            </a:endParaRPr>
          </a:p>
          <a:p>
            <a:r>
              <a:rPr lang="zh-TW" altLang="en-US" sz="1800" dirty="0">
                <a:latin typeface="+mn-ea"/>
                <a:ea typeface="+mn-ea"/>
              </a:rPr>
              <a:t>英文版問卷填寫連結</a:t>
            </a:r>
            <a:endParaRPr lang="en-US" altLang="zh-TW" sz="1800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zh-TW" sz="1800" dirty="0">
                <a:latin typeface="+mn-ea"/>
                <a:ea typeface="+mn-ea"/>
                <a:hlinkClick r:id="rId3"/>
              </a:rPr>
              <a:t>https://docs.google.com/forms/d/e/1FAIpQLSeOzynjr-LBT35sq2lTvPGbC4FUssGCgyFti-IOYCG9hjHanQ/viewform</a:t>
            </a:r>
            <a:endParaRPr lang="en-US" altLang="zh-TW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68543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5F6D2-C11B-F5BA-24E8-3D9D945F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Ladder</a:t>
            </a:r>
            <a:r>
              <a:rPr lang="zh-TW" altLang="en-US" dirty="0"/>
              <a:t>應用 </a:t>
            </a:r>
            <a:r>
              <a:rPr lang="en-US" altLang="zh-TW" dirty="0"/>
              <a:t>– Colab</a:t>
            </a:r>
            <a:r>
              <a:rPr lang="zh-TW" altLang="en-US" dirty="0"/>
              <a:t>訓練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E299425-AC51-8D62-4DF9-6F734F68F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52D5DEB-DAFB-A7F9-906E-603F474FD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378" y="2277591"/>
            <a:ext cx="9285714" cy="38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3290B981-7210-F4FD-DD9C-6FB993104D20}"/>
              </a:ext>
            </a:extLst>
          </p:cNvPr>
          <p:cNvSpPr txBox="1"/>
          <p:nvPr/>
        </p:nvSpPr>
        <p:spPr>
          <a:xfrm>
            <a:off x="1292378" y="1698999"/>
            <a:ext cx="3548368" cy="369332"/>
          </a:xfrm>
          <a:prstGeom prst="rect">
            <a:avLst/>
          </a:prstGeom>
          <a:solidFill>
            <a:srgbClr val="82897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cs typeface="+mn-ea"/>
                <a:sym typeface="+mn-lt"/>
              </a:rPr>
              <a:t>等待訓練</a:t>
            </a:r>
            <a:r>
              <a:rPr lang="en-US" altLang="zh-TW" b="1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en-US" altLang="ko-KR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2D1495-6BDB-BBE3-28F7-8876E5B97BAD}"/>
              </a:ext>
            </a:extLst>
          </p:cNvPr>
          <p:cNvSpPr/>
          <p:nvPr/>
        </p:nvSpPr>
        <p:spPr>
          <a:xfrm>
            <a:off x="1614513" y="3956587"/>
            <a:ext cx="8915138" cy="1415845"/>
          </a:xfrm>
          <a:prstGeom prst="rect">
            <a:avLst/>
          </a:prstGeom>
          <a:noFill/>
          <a:ln w="57150">
            <a:solidFill>
              <a:srgbClr val="D85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5DD8DFB-0849-4738-F4E6-0E806B3BA300}"/>
              </a:ext>
            </a:extLst>
          </p:cNvPr>
          <p:cNvSpPr/>
          <p:nvPr/>
        </p:nvSpPr>
        <p:spPr>
          <a:xfrm>
            <a:off x="7887398" y="3274744"/>
            <a:ext cx="2652085" cy="662179"/>
          </a:xfrm>
          <a:prstGeom prst="rect">
            <a:avLst/>
          </a:prstGeom>
          <a:ln w="28575">
            <a:solidFill>
              <a:srgbClr val="D8505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b="1" dirty="0">
                <a:solidFill>
                  <a:schemeClr val="tx1"/>
                </a:solidFill>
              </a:rPr>
              <a:t>訓練</a:t>
            </a:r>
            <a:r>
              <a:rPr lang="en-US" altLang="zh-TW" b="1" dirty="0">
                <a:solidFill>
                  <a:schemeClr val="tx1"/>
                </a:solidFill>
              </a:rPr>
              <a:t>:</a:t>
            </a:r>
            <a:r>
              <a:rPr lang="zh-TW" altLang="en-US" b="1" dirty="0">
                <a:solidFill>
                  <a:schemeClr val="tx1"/>
                </a:solidFill>
              </a:rPr>
              <a:t> 對應步驟紀錄頻率</a:t>
            </a:r>
            <a:endParaRPr lang="en-US" altLang="zh-TW" b="1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3632993-974A-4649-2019-2FFC2BC3A661}"/>
              </a:ext>
            </a:extLst>
          </p:cNvPr>
          <p:cNvSpPr/>
          <p:nvPr/>
        </p:nvSpPr>
        <p:spPr>
          <a:xfrm>
            <a:off x="1614513" y="5460922"/>
            <a:ext cx="8915138" cy="638135"/>
          </a:xfrm>
          <a:prstGeom prst="rect">
            <a:avLst/>
          </a:prstGeom>
          <a:noFill/>
          <a:ln w="57150">
            <a:solidFill>
              <a:srgbClr val="93C2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01C79F0-2CC7-8325-19D7-59A4EAB11610}"/>
              </a:ext>
            </a:extLst>
          </p:cNvPr>
          <p:cNvSpPr/>
          <p:nvPr/>
        </p:nvSpPr>
        <p:spPr>
          <a:xfrm>
            <a:off x="7887397" y="6113267"/>
            <a:ext cx="2652085" cy="662179"/>
          </a:xfrm>
          <a:prstGeom prst="rect">
            <a:avLst/>
          </a:prstGeom>
          <a:ln w="28575">
            <a:solidFill>
              <a:srgbClr val="93C28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b="1" dirty="0">
                <a:solidFill>
                  <a:schemeClr val="tx1"/>
                </a:solidFill>
              </a:rPr>
              <a:t>測試</a:t>
            </a:r>
            <a:r>
              <a:rPr lang="en-US" altLang="zh-TW" b="1" dirty="0">
                <a:solidFill>
                  <a:schemeClr val="tx1"/>
                </a:solidFill>
              </a:rPr>
              <a:t>: </a:t>
            </a:r>
            <a:r>
              <a:rPr lang="zh-TW" altLang="en-US" b="1" dirty="0">
                <a:solidFill>
                  <a:schemeClr val="tx1"/>
                </a:solidFill>
              </a:rPr>
              <a:t>對應測試頻率</a:t>
            </a:r>
            <a:endParaRPr lang="en-US" altLang="zh-TW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3091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F8D425-D873-6BFC-9308-BEBF6ED64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Ladder</a:t>
            </a:r>
            <a:r>
              <a:rPr lang="zh-TW" altLang="en-US" dirty="0"/>
              <a:t>應用 </a:t>
            </a:r>
            <a:r>
              <a:rPr lang="en-US" altLang="zh-TW" dirty="0"/>
              <a:t>– Colab</a:t>
            </a:r>
            <a:r>
              <a:rPr lang="zh-TW" altLang="en-US" dirty="0"/>
              <a:t>訓練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D1543CE-FE81-5620-6B60-2F911D80C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68B4E8-5A3D-D9A2-CC6F-9F89E5A04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378" y="-454228"/>
            <a:ext cx="9919908" cy="7232134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694D5A1D-7AA9-05A8-6310-DB256FA686B5}"/>
              </a:ext>
            </a:extLst>
          </p:cNvPr>
          <p:cNvGrpSpPr/>
          <p:nvPr/>
        </p:nvGrpSpPr>
        <p:grpSpPr>
          <a:xfrm>
            <a:off x="7423033" y="4933395"/>
            <a:ext cx="4090804" cy="1321406"/>
            <a:chOff x="6741390" y="3936060"/>
            <a:chExt cx="5475996" cy="135803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655CC5B-35A1-E5DC-DF33-BE7AEB12B5C7}"/>
                </a:ext>
              </a:extLst>
            </p:cNvPr>
            <p:cNvSpPr/>
            <p:nvPr/>
          </p:nvSpPr>
          <p:spPr>
            <a:xfrm>
              <a:off x="7384672" y="4266128"/>
              <a:ext cx="4832714" cy="1027963"/>
            </a:xfrm>
            <a:prstGeom prst="rect">
              <a:avLst/>
            </a:prstGeom>
            <a:ln w="28575">
              <a:solidFill>
                <a:srgbClr val="A0C6E7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TW" altLang="en-US" b="1" dirty="0">
                  <a:solidFill>
                    <a:schemeClr val="tx1"/>
                  </a:solidFill>
                </a:rPr>
                <a:t>執行完成後會自動將最新的訓練結果資料夾壓縮並下載至本機</a:t>
              </a:r>
            </a:p>
            <a:p>
              <a:r>
                <a:rPr lang="zh-TW" altLang="zh-TW" b="1" dirty="0">
                  <a:solidFill>
                    <a:schemeClr val="tx1"/>
                  </a:solidFill>
                </a:rPr>
                <a:t>※</a:t>
              </a:r>
              <a:r>
                <a:rPr lang="zh-TW" altLang="en-US" b="1" dirty="0">
                  <a:solidFill>
                    <a:schemeClr val="tx1"/>
                  </a:solidFill>
                </a:rPr>
                <a:t>請同學們自行解壓縮</a:t>
              </a:r>
              <a:endParaRPr lang="en-US" altLang="zh-TW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0BD6A92-DDB7-0210-5CC0-168035A8F27D}"/>
                </a:ext>
              </a:extLst>
            </p:cNvPr>
            <p:cNvSpPr/>
            <p:nvPr/>
          </p:nvSpPr>
          <p:spPr>
            <a:xfrm>
              <a:off x="7384673" y="3936060"/>
              <a:ext cx="1509516" cy="323660"/>
            </a:xfrm>
            <a:prstGeom prst="rect">
              <a:avLst/>
            </a:prstGeom>
            <a:solidFill>
              <a:srgbClr val="A0C6E7"/>
            </a:solidFill>
            <a:ln w="28575">
              <a:solidFill>
                <a:srgbClr val="A0C6E7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Step 13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D49EBB70-BBF1-6313-0366-B8827603B84C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6741390" y="4780110"/>
              <a:ext cx="643282" cy="0"/>
            </a:xfrm>
            <a:prstGeom prst="straightConnector1">
              <a:avLst/>
            </a:prstGeom>
            <a:ln w="57150">
              <a:solidFill>
                <a:srgbClr val="A0C6E7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8077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EEB752-2172-ACF7-E6C3-C3B2EC6F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>
                <a:solidFill>
                  <a:srgbClr val="0070C0"/>
                </a:solidFill>
                <a:cs typeface="+mn-ea"/>
                <a:sym typeface="+mn-lt"/>
              </a:rPr>
              <a:t>Ladder</a:t>
            </a:r>
            <a:r>
              <a:rPr lang="zh-TW" altLang="en-US" sz="4800" b="1" dirty="0">
                <a:solidFill>
                  <a:srgbClr val="0070C0"/>
                </a:solidFill>
                <a:cs typeface="+mn-ea"/>
                <a:sym typeface="+mn-lt"/>
              </a:rPr>
              <a:t>應用 </a:t>
            </a:r>
            <a:r>
              <a:rPr lang="en-US" altLang="zh-TW" sz="4800" b="1" dirty="0">
                <a:solidFill>
                  <a:srgbClr val="0070C0"/>
                </a:solidFill>
                <a:cs typeface="+mn-ea"/>
                <a:sym typeface="+mn-lt"/>
              </a:rPr>
              <a:t>–</a:t>
            </a:r>
            <a:r>
              <a:rPr lang="zh-TW" altLang="en-US" sz="4800" b="1" dirty="0">
                <a:solidFill>
                  <a:srgbClr val="0070C0"/>
                </a:solidFill>
                <a:cs typeface="+mn-ea"/>
                <a:sym typeface="+mn-lt"/>
              </a:rPr>
              <a:t> 結果查看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41CC59F-B8E1-7288-F44E-E953F11EA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AB357BA-F5D3-D289-E7BE-B4EB1EBCB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0813" y="1735357"/>
            <a:ext cx="5323833" cy="48392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6910881-74BB-56E6-ACC5-DC4FA0F3A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456" y="2824134"/>
            <a:ext cx="4234970" cy="238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819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B3D295-A384-9C65-D6F6-082B12CC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b="1" dirty="0">
                <a:solidFill>
                  <a:srgbClr val="0070C0"/>
                </a:solidFill>
                <a:cs typeface="+mn-ea"/>
                <a:sym typeface="+mn-lt"/>
              </a:rPr>
              <a:t>Ladder</a:t>
            </a:r>
            <a:r>
              <a:rPr lang="zh-TW" altLang="en-US" sz="4800" b="1" dirty="0">
                <a:solidFill>
                  <a:srgbClr val="0070C0"/>
                </a:solidFill>
                <a:cs typeface="+mn-ea"/>
                <a:sym typeface="+mn-lt"/>
              </a:rPr>
              <a:t>應用 </a:t>
            </a:r>
            <a:r>
              <a:rPr lang="en-US" altLang="zh-TW" sz="4800" b="1" dirty="0">
                <a:solidFill>
                  <a:srgbClr val="0070C0"/>
                </a:solidFill>
                <a:cs typeface="+mn-ea"/>
                <a:sym typeface="+mn-lt"/>
              </a:rPr>
              <a:t>–</a:t>
            </a:r>
            <a:r>
              <a:rPr lang="zh-TW" altLang="en-US" sz="4800" b="1" dirty="0">
                <a:solidFill>
                  <a:srgbClr val="0070C0"/>
                </a:solidFill>
                <a:cs typeface="+mn-ea"/>
                <a:sym typeface="+mn-lt"/>
              </a:rPr>
              <a:t> 結果查看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AEBA8B-DE39-83EA-70B9-A1FED4DC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99E8434-0478-66ED-C89F-94FA7D402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52" y="1715334"/>
            <a:ext cx="9327653" cy="4789106"/>
          </a:xfrm>
          <a:prstGeom prst="rect">
            <a:avLst/>
          </a:prstGeom>
        </p:spPr>
      </p:pic>
      <p:sp>
        <p:nvSpPr>
          <p:cNvPr id="5" name="矩形: 摺角紙張 4">
            <a:extLst>
              <a:ext uri="{FF2B5EF4-FFF2-40B4-BE49-F238E27FC236}">
                <a16:creationId xmlns:a16="http://schemas.microsoft.com/office/drawing/2014/main" id="{9187C535-85DE-F05C-87FB-E69F4AA276F5}"/>
              </a:ext>
            </a:extLst>
          </p:cNvPr>
          <p:cNvSpPr/>
          <p:nvPr/>
        </p:nvSpPr>
        <p:spPr>
          <a:xfrm>
            <a:off x="9697674" y="2486382"/>
            <a:ext cx="2404271" cy="1089738"/>
          </a:xfrm>
          <a:prstGeom prst="foldedCorner">
            <a:avLst>
              <a:gd name="adj" fmla="val 16005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spcAft>
                <a:spcPts val="600"/>
              </a:spcAft>
              <a:buClr>
                <a:srgbClr val="FFC000"/>
              </a:buClr>
              <a:buFont typeface="微軟正黑體" panose="020B0604030504040204" pitchFamily="34" charset="-120"/>
              <a:buChar char="★"/>
            </a:pPr>
            <a:r>
              <a:rPr lang="zh-TW" altLang="en-US" sz="1600" b="1" u="sng" dirty="0"/>
              <a:t>訓練記錄</a:t>
            </a:r>
            <a:r>
              <a:rPr lang="en-US" altLang="zh-TW" sz="1600" b="1" u="sng" dirty="0"/>
              <a:t>:</a:t>
            </a:r>
          </a:p>
          <a:p>
            <a:pPr>
              <a:spcAft>
                <a:spcPts val="600"/>
              </a:spcAft>
              <a:buClr>
                <a:srgbClr val="FFC000"/>
              </a:buClr>
            </a:pPr>
            <a:r>
              <a:rPr lang="zh-TW" altLang="en-US" sz="1400" b="1" dirty="0"/>
              <a:t>   可以看到訓練整體三次的結果，滑鼠移至線上可以動態呈現該階段的數值。</a:t>
            </a:r>
            <a:endParaRPr lang="en-US" altLang="zh-TW" sz="1400" b="1" dirty="0"/>
          </a:p>
        </p:txBody>
      </p:sp>
    </p:spTree>
    <p:extLst>
      <p:ext uri="{BB962C8B-B14F-4D97-AF65-F5344CB8AC3E}">
        <p14:creationId xmlns:p14="http://schemas.microsoft.com/office/powerpoint/2010/main" val="37346288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EDF410-DFAD-029C-833F-6B2A4DBF5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b="1" dirty="0">
                <a:solidFill>
                  <a:srgbClr val="0070C0"/>
                </a:solidFill>
                <a:cs typeface="+mn-ea"/>
                <a:sym typeface="+mn-lt"/>
              </a:rPr>
              <a:t>Ladder</a:t>
            </a:r>
            <a:r>
              <a:rPr lang="zh-TW" altLang="en-US" sz="4800" b="1" dirty="0">
                <a:solidFill>
                  <a:srgbClr val="0070C0"/>
                </a:solidFill>
                <a:cs typeface="+mn-ea"/>
                <a:sym typeface="+mn-lt"/>
              </a:rPr>
              <a:t>應用 </a:t>
            </a:r>
            <a:r>
              <a:rPr lang="en-US" altLang="zh-TW" sz="4800" b="1" dirty="0">
                <a:solidFill>
                  <a:srgbClr val="0070C0"/>
                </a:solidFill>
                <a:cs typeface="+mn-ea"/>
                <a:sym typeface="+mn-lt"/>
              </a:rPr>
              <a:t>–</a:t>
            </a:r>
            <a:r>
              <a:rPr lang="zh-TW" altLang="en-US" sz="4800" b="1" dirty="0">
                <a:solidFill>
                  <a:srgbClr val="0070C0"/>
                </a:solidFill>
                <a:cs typeface="+mn-ea"/>
                <a:sym typeface="+mn-lt"/>
              </a:rPr>
              <a:t> 結果查看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8A57DEE-3978-22A2-395F-CCE2151A4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EF96468-3B31-EFE2-586F-91917EF27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94" y="1774282"/>
            <a:ext cx="9382500" cy="4834088"/>
          </a:xfrm>
          <a:prstGeom prst="rect">
            <a:avLst/>
          </a:prstGeom>
        </p:spPr>
      </p:pic>
      <p:sp>
        <p:nvSpPr>
          <p:cNvPr id="5" name="矩形: 摺角紙張 4">
            <a:extLst>
              <a:ext uri="{FF2B5EF4-FFF2-40B4-BE49-F238E27FC236}">
                <a16:creationId xmlns:a16="http://schemas.microsoft.com/office/drawing/2014/main" id="{198AE2E7-6985-DFEC-50D5-FB3DD223BEC0}"/>
              </a:ext>
            </a:extLst>
          </p:cNvPr>
          <p:cNvSpPr/>
          <p:nvPr/>
        </p:nvSpPr>
        <p:spPr>
          <a:xfrm>
            <a:off x="9616306" y="2559799"/>
            <a:ext cx="2404271" cy="942619"/>
          </a:xfrm>
          <a:prstGeom prst="foldedCorner">
            <a:avLst>
              <a:gd name="adj" fmla="val 16005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spcAft>
                <a:spcPts val="600"/>
              </a:spcAft>
              <a:buClr>
                <a:srgbClr val="FFC000"/>
              </a:buClr>
              <a:buFont typeface="微軟正黑體" panose="020B0604030504040204" pitchFamily="34" charset="-120"/>
              <a:buChar char="★"/>
            </a:pPr>
            <a:r>
              <a:rPr lang="zh-TW" altLang="en-US" sz="1600" b="1" u="sng" dirty="0"/>
              <a:t>追蹤項目</a:t>
            </a:r>
            <a:r>
              <a:rPr lang="en-US" altLang="zh-TW" sz="1600" b="1" u="sng" dirty="0"/>
              <a:t>:</a:t>
            </a:r>
          </a:p>
          <a:p>
            <a:pPr>
              <a:spcAft>
                <a:spcPts val="600"/>
              </a:spcAft>
              <a:buClr>
                <a:srgbClr val="FFC000"/>
              </a:buClr>
            </a:pPr>
            <a:r>
              <a:rPr lang="zh-TW" altLang="en-US" sz="1400" b="1" dirty="0"/>
              <a:t>   可以看到不同訓練步次過程中，預測的結果變化。</a:t>
            </a:r>
            <a:endParaRPr lang="en-US" altLang="zh-TW" sz="1400" b="1" dirty="0"/>
          </a:p>
        </p:txBody>
      </p:sp>
    </p:spTree>
    <p:extLst>
      <p:ext uri="{BB962C8B-B14F-4D97-AF65-F5344CB8AC3E}">
        <p14:creationId xmlns:p14="http://schemas.microsoft.com/office/powerpoint/2010/main" val="2814190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901C8E81-D74C-C062-BE33-3A75F7743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6751" y="901293"/>
            <a:ext cx="4892771" cy="753263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5AEB33B-06C4-3EB8-6B05-F6426F36C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Ladder vs Code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177598-B0D1-CE07-F6AA-4CD092FF5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102A79C-29ED-9226-613E-8386AE6D5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579" y="392118"/>
            <a:ext cx="6472401" cy="7780548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B9054E0D-EEE4-A6F4-AFFA-70C5CAF661F2}"/>
              </a:ext>
            </a:extLst>
          </p:cNvPr>
          <p:cNvSpPr txBox="1"/>
          <p:nvPr/>
        </p:nvSpPr>
        <p:spPr>
          <a:xfrm>
            <a:off x="10820420" y="1450996"/>
            <a:ext cx="3548368" cy="369332"/>
          </a:xfrm>
          <a:prstGeom prst="rect">
            <a:avLst/>
          </a:prstGeom>
          <a:solidFill>
            <a:srgbClr val="82897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cs typeface="+mn-ea"/>
                <a:sym typeface="+mn-lt"/>
              </a:rPr>
              <a:t>Code</a:t>
            </a:r>
            <a:r>
              <a:rPr lang="zh-TW" altLang="en-US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cs typeface="+mn-ea"/>
                <a:sym typeface="+mn-lt"/>
              </a:rPr>
              <a:t>(TensorFlow)</a:t>
            </a:r>
            <a:endParaRPr lang="en-US" altLang="ko-KR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809B60-DD7F-7D57-7C6E-7155498A55DD}"/>
              </a:ext>
            </a:extLst>
          </p:cNvPr>
          <p:cNvSpPr txBox="1"/>
          <p:nvPr/>
        </p:nvSpPr>
        <p:spPr>
          <a:xfrm>
            <a:off x="10338407" y="2085382"/>
            <a:ext cx="3548368" cy="369332"/>
          </a:xfrm>
          <a:prstGeom prst="rect">
            <a:avLst/>
          </a:prstGeom>
          <a:solidFill>
            <a:srgbClr val="82897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cs typeface="+mn-ea"/>
                <a:sym typeface="+mn-lt"/>
              </a:rPr>
              <a:t>Ladder</a:t>
            </a:r>
            <a:endParaRPr lang="en-US" altLang="ko-KR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7877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665776-3D3E-ACB0-059F-17C14CDA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Ladder vs Code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CF38653-02FA-6DF8-7D31-4C23B9515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4026E87-EF69-75D8-39D4-7F1111E020CC}"/>
              </a:ext>
            </a:extLst>
          </p:cNvPr>
          <p:cNvSpPr/>
          <p:nvPr/>
        </p:nvSpPr>
        <p:spPr>
          <a:xfrm>
            <a:off x="441248" y="1708944"/>
            <a:ext cx="11468636" cy="1481998"/>
          </a:xfrm>
          <a:prstGeom prst="rect">
            <a:avLst/>
          </a:prstGeom>
          <a:solidFill>
            <a:srgbClr val="CEE1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9FF4DA-DEE4-8DAC-3E61-F8C0F446ED6C}"/>
              </a:ext>
            </a:extLst>
          </p:cNvPr>
          <p:cNvSpPr/>
          <p:nvPr/>
        </p:nvSpPr>
        <p:spPr>
          <a:xfrm>
            <a:off x="441247" y="3658818"/>
            <a:ext cx="11468637" cy="2619423"/>
          </a:xfrm>
          <a:prstGeom prst="rect">
            <a:avLst/>
          </a:prstGeom>
          <a:solidFill>
            <a:srgbClr val="F3C9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26CAF1C-EF1E-2194-4171-AA715BDCA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294" y="2309603"/>
            <a:ext cx="816241" cy="18980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傳統操作</a:t>
            </a:r>
            <a:endParaRPr lang="zh-TW" altLang="zh-TW" sz="1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50481F1-1489-AB55-2867-45BF2EC59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892" y="4587271"/>
            <a:ext cx="642059" cy="18980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1400" b="1" dirty="0">
                <a:solidFill>
                  <a:srgbClr val="2021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Ladder</a:t>
            </a:r>
            <a:r>
              <a:rPr lang="zh-TW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8" name="python-file-symbol_28884">
            <a:extLst>
              <a:ext uri="{FF2B5EF4-FFF2-40B4-BE49-F238E27FC236}">
                <a16:creationId xmlns:a16="http://schemas.microsoft.com/office/drawing/2014/main" id="{C5E34D68-088F-EDA6-F9FC-B12A72797820}"/>
              </a:ext>
            </a:extLst>
          </p:cNvPr>
          <p:cNvSpPr>
            <a:spLocks noChangeAspect="1"/>
          </p:cNvSpPr>
          <p:nvPr/>
        </p:nvSpPr>
        <p:spPr bwMode="auto">
          <a:xfrm>
            <a:off x="7698499" y="5721107"/>
            <a:ext cx="294569" cy="405353"/>
          </a:xfrm>
          <a:custGeom>
            <a:avLst/>
            <a:gdLst>
              <a:gd name="connsiteX0" fmla="*/ 153811 w 441669"/>
              <a:gd name="connsiteY0" fmla="*/ 456276 h 607780"/>
              <a:gd name="connsiteX1" fmla="*/ 177895 w 441669"/>
              <a:gd name="connsiteY1" fmla="*/ 476252 h 607780"/>
              <a:gd name="connsiteX2" fmla="*/ 151394 w 441669"/>
              <a:gd name="connsiteY2" fmla="*/ 498474 h 607780"/>
              <a:gd name="connsiteX3" fmla="*/ 141060 w 441669"/>
              <a:gd name="connsiteY3" fmla="*/ 497642 h 607780"/>
              <a:gd name="connsiteX4" fmla="*/ 141060 w 441669"/>
              <a:gd name="connsiteY4" fmla="*/ 457441 h 607780"/>
              <a:gd name="connsiteX5" fmla="*/ 153811 w 441669"/>
              <a:gd name="connsiteY5" fmla="*/ 456276 h 607780"/>
              <a:gd name="connsiteX6" fmla="*/ 212507 w 441669"/>
              <a:gd name="connsiteY6" fmla="*/ 434117 h 607780"/>
              <a:gd name="connsiteX7" fmla="*/ 255558 w 441669"/>
              <a:gd name="connsiteY7" fmla="*/ 514423 h 607780"/>
              <a:gd name="connsiteX8" fmla="*/ 255558 w 441669"/>
              <a:gd name="connsiteY8" fmla="*/ 570121 h 607780"/>
              <a:gd name="connsiteX9" fmla="*/ 286285 w 441669"/>
              <a:gd name="connsiteY9" fmla="*/ 570121 h 607780"/>
              <a:gd name="connsiteX10" fmla="*/ 286285 w 441669"/>
              <a:gd name="connsiteY10" fmla="*/ 513425 h 607780"/>
              <a:gd name="connsiteX11" fmla="*/ 331168 w 441669"/>
              <a:gd name="connsiteY11" fmla="*/ 434117 h 607780"/>
              <a:gd name="connsiteX12" fmla="*/ 296611 w 441669"/>
              <a:gd name="connsiteY12" fmla="*/ 434117 h 607780"/>
              <a:gd name="connsiteX13" fmla="*/ 282871 w 441669"/>
              <a:gd name="connsiteY13" fmla="*/ 466788 h 607780"/>
              <a:gd name="connsiteX14" fmla="*/ 272546 w 441669"/>
              <a:gd name="connsiteY14" fmla="*/ 492808 h 607780"/>
              <a:gd name="connsiteX15" fmla="*/ 272129 w 441669"/>
              <a:gd name="connsiteY15" fmla="*/ 492808 h 607780"/>
              <a:gd name="connsiteX16" fmla="*/ 261637 w 441669"/>
              <a:gd name="connsiteY16" fmla="*/ 466788 h 607780"/>
              <a:gd name="connsiteX17" fmla="*/ 247648 w 441669"/>
              <a:gd name="connsiteY17" fmla="*/ 434117 h 607780"/>
              <a:gd name="connsiteX18" fmla="*/ 152219 w 441669"/>
              <a:gd name="connsiteY18" fmla="*/ 433036 h 607780"/>
              <a:gd name="connsiteX19" fmla="*/ 110584 w 441669"/>
              <a:gd name="connsiteY19" fmla="*/ 435863 h 607780"/>
              <a:gd name="connsiteX20" fmla="*/ 110584 w 441669"/>
              <a:gd name="connsiteY20" fmla="*/ 570121 h 607780"/>
              <a:gd name="connsiteX21" fmla="*/ 141061 w 441669"/>
              <a:gd name="connsiteY21" fmla="*/ 570121 h 607780"/>
              <a:gd name="connsiteX22" fmla="*/ 141061 w 441669"/>
              <a:gd name="connsiteY22" fmla="*/ 521489 h 607780"/>
              <a:gd name="connsiteX23" fmla="*/ 151636 w 441669"/>
              <a:gd name="connsiteY23" fmla="*/ 522071 h 607780"/>
              <a:gd name="connsiteX24" fmla="*/ 195853 w 441669"/>
              <a:gd name="connsiteY24" fmla="*/ 507772 h 607780"/>
              <a:gd name="connsiteX25" fmla="*/ 208427 w 441669"/>
              <a:gd name="connsiteY25" fmla="*/ 475434 h 607780"/>
              <a:gd name="connsiteX26" fmla="*/ 193855 w 441669"/>
              <a:gd name="connsiteY26" fmla="*/ 443927 h 607780"/>
              <a:gd name="connsiteX27" fmla="*/ 152219 w 441669"/>
              <a:gd name="connsiteY27" fmla="*/ 433036 h 607780"/>
              <a:gd name="connsiteX28" fmla="*/ 243888 w 441669"/>
              <a:gd name="connsiteY28" fmla="*/ 314203 h 607780"/>
              <a:gd name="connsiteX29" fmla="*/ 232564 w 441669"/>
              <a:gd name="connsiteY29" fmla="*/ 325675 h 607780"/>
              <a:gd name="connsiteX30" fmla="*/ 243888 w 441669"/>
              <a:gd name="connsiteY30" fmla="*/ 336814 h 607780"/>
              <a:gd name="connsiteX31" fmla="*/ 255212 w 441669"/>
              <a:gd name="connsiteY31" fmla="*/ 325176 h 607780"/>
              <a:gd name="connsiteX32" fmla="*/ 243888 w 441669"/>
              <a:gd name="connsiteY32" fmla="*/ 314203 h 607780"/>
              <a:gd name="connsiteX33" fmla="*/ 280524 w 441669"/>
              <a:gd name="connsiteY33" fmla="*/ 180038 h 607780"/>
              <a:gd name="connsiteX34" fmla="*/ 297509 w 441669"/>
              <a:gd name="connsiteY34" fmla="*/ 180204 h 607780"/>
              <a:gd name="connsiteX35" fmla="*/ 319491 w 441669"/>
              <a:gd name="connsiteY35" fmla="*/ 194585 h 607780"/>
              <a:gd name="connsiteX36" fmla="*/ 328400 w 441669"/>
              <a:gd name="connsiteY36" fmla="*/ 230080 h 607780"/>
              <a:gd name="connsiteX37" fmla="*/ 324736 w 441669"/>
              <a:gd name="connsiteY37" fmla="*/ 264660 h 607780"/>
              <a:gd name="connsiteX38" fmla="*/ 289350 w 441669"/>
              <a:gd name="connsiteY38" fmla="*/ 292508 h 607780"/>
              <a:gd name="connsiteX39" fmla="*/ 217244 w 441669"/>
              <a:gd name="connsiteY39" fmla="*/ 292508 h 607780"/>
              <a:gd name="connsiteX40" fmla="*/ 211332 w 441669"/>
              <a:gd name="connsiteY40" fmla="*/ 296414 h 607780"/>
              <a:gd name="connsiteX41" fmla="*/ 215828 w 441669"/>
              <a:gd name="connsiteY41" fmla="*/ 301070 h 607780"/>
              <a:gd name="connsiteX42" fmla="*/ 261873 w 441669"/>
              <a:gd name="connsiteY42" fmla="*/ 300986 h 607780"/>
              <a:gd name="connsiteX43" fmla="*/ 267951 w 441669"/>
              <a:gd name="connsiteY43" fmla="*/ 306805 h 607780"/>
              <a:gd name="connsiteX44" fmla="*/ 267618 w 441669"/>
              <a:gd name="connsiteY44" fmla="*/ 326257 h 607780"/>
              <a:gd name="connsiteX45" fmla="*/ 251881 w 441669"/>
              <a:gd name="connsiteY45" fmla="*/ 347288 h 607780"/>
              <a:gd name="connsiteX46" fmla="*/ 227485 w 441669"/>
              <a:gd name="connsiteY46" fmla="*/ 351943 h 607780"/>
              <a:gd name="connsiteX47" fmla="*/ 182690 w 441669"/>
              <a:gd name="connsiteY47" fmla="*/ 350031 h 607780"/>
              <a:gd name="connsiteX48" fmla="*/ 156878 w 441669"/>
              <a:gd name="connsiteY48" fmla="*/ 328667 h 607780"/>
              <a:gd name="connsiteX49" fmla="*/ 156046 w 441669"/>
              <a:gd name="connsiteY49" fmla="*/ 322267 h 607780"/>
              <a:gd name="connsiteX50" fmla="*/ 155962 w 441669"/>
              <a:gd name="connsiteY50" fmla="*/ 294752 h 607780"/>
              <a:gd name="connsiteX51" fmla="*/ 156046 w 441669"/>
              <a:gd name="connsiteY51" fmla="*/ 267320 h 607780"/>
              <a:gd name="connsiteX52" fmla="*/ 181441 w 441669"/>
              <a:gd name="connsiteY52" fmla="*/ 240886 h 607780"/>
              <a:gd name="connsiteX53" fmla="*/ 236977 w 441669"/>
              <a:gd name="connsiteY53" fmla="*/ 240720 h 607780"/>
              <a:gd name="connsiteX54" fmla="*/ 270699 w 441669"/>
              <a:gd name="connsiteY54" fmla="*/ 223762 h 607780"/>
              <a:gd name="connsiteX55" fmla="*/ 276361 w 441669"/>
              <a:gd name="connsiteY55" fmla="*/ 205474 h 607780"/>
              <a:gd name="connsiteX56" fmla="*/ 276277 w 441669"/>
              <a:gd name="connsiteY56" fmla="*/ 184526 h 607780"/>
              <a:gd name="connsiteX57" fmla="*/ 280524 w 441669"/>
              <a:gd name="connsiteY57" fmla="*/ 180038 h 607780"/>
              <a:gd name="connsiteX58" fmla="*/ 176887 w 441669"/>
              <a:gd name="connsiteY58" fmla="*/ 133227 h 607780"/>
              <a:gd name="connsiteX59" fmla="*/ 165647 w 441669"/>
              <a:gd name="connsiteY59" fmla="*/ 144869 h 607780"/>
              <a:gd name="connsiteX60" fmla="*/ 176887 w 441669"/>
              <a:gd name="connsiteY60" fmla="*/ 155845 h 607780"/>
              <a:gd name="connsiteX61" fmla="*/ 188210 w 441669"/>
              <a:gd name="connsiteY61" fmla="*/ 144370 h 607780"/>
              <a:gd name="connsiteX62" fmla="*/ 176887 w 441669"/>
              <a:gd name="connsiteY62" fmla="*/ 133227 h 607780"/>
              <a:gd name="connsiteX63" fmla="*/ 193289 w 441669"/>
              <a:gd name="connsiteY63" fmla="*/ 118093 h 607780"/>
              <a:gd name="connsiteX64" fmla="*/ 238164 w 441669"/>
              <a:gd name="connsiteY64" fmla="*/ 120006 h 607780"/>
              <a:gd name="connsiteX65" fmla="*/ 263974 w 441669"/>
              <a:gd name="connsiteY65" fmla="*/ 141376 h 607780"/>
              <a:gd name="connsiteX66" fmla="*/ 264806 w 441669"/>
              <a:gd name="connsiteY66" fmla="*/ 147779 h 607780"/>
              <a:gd name="connsiteX67" fmla="*/ 264806 w 441669"/>
              <a:gd name="connsiteY67" fmla="*/ 175303 h 607780"/>
              <a:gd name="connsiteX68" fmla="*/ 264806 w 441669"/>
              <a:gd name="connsiteY68" fmla="*/ 202745 h 607780"/>
              <a:gd name="connsiteX69" fmla="*/ 239413 w 441669"/>
              <a:gd name="connsiteY69" fmla="*/ 229188 h 607780"/>
              <a:gd name="connsiteX70" fmla="*/ 183797 w 441669"/>
              <a:gd name="connsiteY70" fmla="*/ 229354 h 607780"/>
              <a:gd name="connsiteX71" fmla="*/ 150078 w 441669"/>
              <a:gd name="connsiteY71" fmla="*/ 246318 h 607780"/>
              <a:gd name="connsiteX72" fmla="*/ 144500 w 441669"/>
              <a:gd name="connsiteY72" fmla="*/ 264612 h 607780"/>
              <a:gd name="connsiteX73" fmla="*/ 144583 w 441669"/>
              <a:gd name="connsiteY73" fmla="*/ 285650 h 607780"/>
              <a:gd name="connsiteX74" fmla="*/ 140337 w 441669"/>
              <a:gd name="connsiteY74" fmla="*/ 290057 h 607780"/>
              <a:gd name="connsiteX75" fmla="*/ 123269 w 441669"/>
              <a:gd name="connsiteY75" fmla="*/ 289974 h 607780"/>
              <a:gd name="connsiteX76" fmla="*/ 101373 w 441669"/>
              <a:gd name="connsiteY76" fmla="*/ 275505 h 607780"/>
              <a:gd name="connsiteX77" fmla="*/ 92381 w 441669"/>
              <a:gd name="connsiteY77" fmla="*/ 239998 h 607780"/>
              <a:gd name="connsiteX78" fmla="*/ 96128 w 441669"/>
              <a:gd name="connsiteY78" fmla="*/ 205406 h 607780"/>
              <a:gd name="connsiteX79" fmla="*/ 131512 w 441669"/>
              <a:gd name="connsiteY79" fmla="*/ 177549 h 607780"/>
              <a:gd name="connsiteX80" fmla="*/ 203613 w 441669"/>
              <a:gd name="connsiteY80" fmla="*/ 177549 h 607780"/>
              <a:gd name="connsiteX81" fmla="*/ 209441 w 441669"/>
              <a:gd name="connsiteY81" fmla="*/ 173640 h 607780"/>
              <a:gd name="connsiteX82" fmla="*/ 204945 w 441669"/>
              <a:gd name="connsiteY82" fmla="*/ 168984 h 607780"/>
              <a:gd name="connsiteX83" fmla="*/ 158903 w 441669"/>
              <a:gd name="connsiteY83" fmla="*/ 169150 h 607780"/>
              <a:gd name="connsiteX84" fmla="*/ 152826 w 441669"/>
              <a:gd name="connsiteY84" fmla="*/ 163246 h 607780"/>
              <a:gd name="connsiteX85" fmla="*/ 153242 w 441669"/>
              <a:gd name="connsiteY85" fmla="*/ 143788 h 607780"/>
              <a:gd name="connsiteX86" fmla="*/ 168894 w 441669"/>
              <a:gd name="connsiteY86" fmla="*/ 122750 h 607780"/>
              <a:gd name="connsiteX87" fmla="*/ 193289 w 441669"/>
              <a:gd name="connsiteY87" fmla="*/ 118093 h 607780"/>
              <a:gd name="connsiteX88" fmla="*/ 23899 w 441669"/>
              <a:gd name="connsiteY88" fmla="*/ 23859 h 607780"/>
              <a:gd name="connsiteX89" fmla="*/ 23899 w 441669"/>
              <a:gd name="connsiteY89" fmla="*/ 404688 h 607780"/>
              <a:gd name="connsiteX90" fmla="*/ 417853 w 441669"/>
              <a:gd name="connsiteY90" fmla="*/ 404688 h 607780"/>
              <a:gd name="connsiteX91" fmla="*/ 417770 w 441669"/>
              <a:gd name="connsiteY91" fmla="*/ 157702 h 607780"/>
              <a:gd name="connsiteX92" fmla="*/ 312349 w 441669"/>
              <a:gd name="connsiteY92" fmla="*/ 157702 h 607780"/>
              <a:gd name="connsiteX93" fmla="*/ 300441 w 441669"/>
              <a:gd name="connsiteY93" fmla="*/ 145814 h 607780"/>
              <a:gd name="connsiteX94" fmla="*/ 300441 w 441669"/>
              <a:gd name="connsiteY94" fmla="*/ 23859 h 607780"/>
              <a:gd name="connsiteX95" fmla="*/ 23899 w 441669"/>
              <a:gd name="connsiteY95" fmla="*/ 0 h 607780"/>
              <a:gd name="connsiteX96" fmla="*/ 312349 w 441669"/>
              <a:gd name="connsiteY96" fmla="*/ 0 h 607780"/>
              <a:gd name="connsiteX97" fmla="*/ 315097 w 441669"/>
              <a:gd name="connsiteY97" fmla="*/ 332 h 607780"/>
              <a:gd name="connsiteX98" fmla="*/ 315763 w 441669"/>
              <a:gd name="connsiteY98" fmla="*/ 582 h 607780"/>
              <a:gd name="connsiteX99" fmla="*/ 318095 w 441669"/>
              <a:gd name="connsiteY99" fmla="*/ 1496 h 607780"/>
              <a:gd name="connsiteX100" fmla="*/ 318928 w 441669"/>
              <a:gd name="connsiteY100" fmla="*/ 1995 h 607780"/>
              <a:gd name="connsiteX101" fmla="*/ 321259 w 441669"/>
              <a:gd name="connsiteY101" fmla="*/ 3990 h 607780"/>
              <a:gd name="connsiteX102" fmla="*/ 321343 w 441669"/>
              <a:gd name="connsiteY102" fmla="*/ 4073 h 607780"/>
              <a:gd name="connsiteX103" fmla="*/ 438755 w 441669"/>
              <a:gd name="connsiteY103" fmla="*/ 137916 h 607780"/>
              <a:gd name="connsiteX104" fmla="*/ 441586 w 441669"/>
              <a:gd name="connsiteY104" fmla="*/ 145647 h 607780"/>
              <a:gd name="connsiteX105" fmla="*/ 441669 w 441669"/>
              <a:gd name="connsiteY105" fmla="*/ 146978 h 607780"/>
              <a:gd name="connsiteX106" fmla="*/ 441669 w 441669"/>
              <a:gd name="connsiteY106" fmla="*/ 583921 h 607780"/>
              <a:gd name="connsiteX107" fmla="*/ 417770 w 441669"/>
              <a:gd name="connsiteY107" fmla="*/ 607780 h 607780"/>
              <a:gd name="connsiteX108" fmla="*/ 23899 w 441669"/>
              <a:gd name="connsiteY108" fmla="*/ 607780 h 607780"/>
              <a:gd name="connsiteX109" fmla="*/ 0 w 441669"/>
              <a:gd name="connsiteY109" fmla="*/ 583921 h 607780"/>
              <a:gd name="connsiteX110" fmla="*/ 0 w 441669"/>
              <a:gd name="connsiteY110" fmla="*/ 23859 h 607780"/>
              <a:gd name="connsiteX111" fmla="*/ 23899 w 441669"/>
              <a:gd name="connsiteY111" fmla="*/ 0 h 60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441669" h="607780">
                <a:moveTo>
                  <a:pt x="153811" y="456276"/>
                </a:moveTo>
                <a:cubicBezTo>
                  <a:pt x="169228" y="456276"/>
                  <a:pt x="177895" y="463767"/>
                  <a:pt x="177895" y="476252"/>
                </a:cubicBezTo>
                <a:cubicBezTo>
                  <a:pt x="177895" y="490234"/>
                  <a:pt x="167811" y="498474"/>
                  <a:pt x="151394" y="498474"/>
                </a:cubicBezTo>
                <a:cubicBezTo>
                  <a:pt x="146977" y="498474"/>
                  <a:pt x="143727" y="498308"/>
                  <a:pt x="141060" y="497642"/>
                </a:cubicBezTo>
                <a:lnTo>
                  <a:pt x="141060" y="457441"/>
                </a:lnTo>
                <a:cubicBezTo>
                  <a:pt x="143310" y="456859"/>
                  <a:pt x="147560" y="456276"/>
                  <a:pt x="153811" y="456276"/>
                </a:cubicBezTo>
                <a:close/>
                <a:moveTo>
                  <a:pt x="212507" y="434117"/>
                </a:moveTo>
                <a:lnTo>
                  <a:pt x="255558" y="514423"/>
                </a:lnTo>
                <a:lnTo>
                  <a:pt x="255558" y="570121"/>
                </a:lnTo>
                <a:lnTo>
                  <a:pt x="286285" y="570121"/>
                </a:lnTo>
                <a:lnTo>
                  <a:pt x="286285" y="513425"/>
                </a:lnTo>
                <a:lnTo>
                  <a:pt x="331168" y="434117"/>
                </a:lnTo>
                <a:lnTo>
                  <a:pt x="296611" y="434117"/>
                </a:lnTo>
                <a:lnTo>
                  <a:pt x="282871" y="466788"/>
                </a:lnTo>
                <a:cubicBezTo>
                  <a:pt x="278791" y="476431"/>
                  <a:pt x="275543" y="484329"/>
                  <a:pt x="272546" y="492808"/>
                </a:cubicBezTo>
                <a:lnTo>
                  <a:pt x="272129" y="492808"/>
                </a:lnTo>
                <a:cubicBezTo>
                  <a:pt x="268715" y="483913"/>
                  <a:pt x="265884" y="476681"/>
                  <a:pt x="261637" y="466788"/>
                </a:cubicBezTo>
                <a:lnTo>
                  <a:pt x="247648" y="434117"/>
                </a:lnTo>
                <a:close/>
                <a:moveTo>
                  <a:pt x="152219" y="433036"/>
                </a:moveTo>
                <a:cubicBezTo>
                  <a:pt x="133400" y="433036"/>
                  <a:pt x="120077" y="434283"/>
                  <a:pt x="110584" y="435863"/>
                </a:cubicBezTo>
                <a:lnTo>
                  <a:pt x="110584" y="570121"/>
                </a:lnTo>
                <a:lnTo>
                  <a:pt x="141061" y="570121"/>
                </a:lnTo>
                <a:lnTo>
                  <a:pt x="141061" y="521489"/>
                </a:lnTo>
                <a:cubicBezTo>
                  <a:pt x="143892" y="521905"/>
                  <a:pt x="147556" y="522071"/>
                  <a:pt x="151636" y="522071"/>
                </a:cubicBezTo>
                <a:cubicBezTo>
                  <a:pt x="169789" y="522071"/>
                  <a:pt x="185361" y="517665"/>
                  <a:pt x="195853" y="507772"/>
                </a:cubicBezTo>
                <a:cubicBezTo>
                  <a:pt x="203931" y="500041"/>
                  <a:pt x="208427" y="488735"/>
                  <a:pt x="208427" y="475434"/>
                </a:cubicBezTo>
                <a:cubicBezTo>
                  <a:pt x="208427" y="462133"/>
                  <a:pt x="202515" y="450827"/>
                  <a:pt x="193855" y="443927"/>
                </a:cubicBezTo>
                <a:cubicBezTo>
                  <a:pt x="184778" y="436694"/>
                  <a:pt x="171205" y="433036"/>
                  <a:pt x="152219" y="433036"/>
                </a:cubicBezTo>
                <a:close/>
                <a:moveTo>
                  <a:pt x="243888" y="314203"/>
                </a:moveTo>
                <a:cubicBezTo>
                  <a:pt x="237643" y="314203"/>
                  <a:pt x="232398" y="319440"/>
                  <a:pt x="232564" y="325675"/>
                </a:cubicBezTo>
                <a:cubicBezTo>
                  <a:pt x="232731" y="331494"/>
                  <a:pt x="238143" y="336814"/>
                  <a:pt x="243888" y="336814"/>
                </a:cubicBezTo>
                <a:cubicBezTo>
                  <a:pt x="249966" y="336814"/>
                  <a:pt x="255295" y="331328"/>
                  <a:pt x="255212" y="325176"/>
                </a:cubicBezTo>
                <a:cubicBezTo>
                  <a:pt x="255128" y="319191"/>
                  <a:pt x="250049" y="314203"/>
                  <a:pt x="243888" y="314203"/>
                </a:cubicBezTo>
                <a:close/>
                <a:moveTo>
                  <a:pt x="280524" y="180038"/>
                </a:moveTo>
                <a:cubicBezTo>
                  <a:pt x="286186" y="180204"/>
                  <a:pt x="291847" y="179871"/>
                  <a:pt x="297509" y="180204"/>
                </a:cubicBezTo>
                <a:cubicBezTo>
                  <a:pt x="307501" y="180786"/>
                  <a:pt x="314745" y="186023"/>
                  <a:pt x="319491" y="194585"/>
                </a:cubicBezTo>
                <a:cubicBezTo>
                  <a:pt x="325652" y="205557"/>
                  <a:pt x="327317" y="217860"/>
                  <a:pt x="328400" y="230080"/>
                </a:cubicBezTo>
                <a:cubicBezTo>
                  <a:pt x="329399" y="241800"/>
                  <a:pt x="327401" y="253272"/>
                  <a:pt x="324736" y="264660"/>
                </a:cubicBezTo>
                <a:cubicBezTo>
                  <a:pt x="321073" y="280288"/>
                  <a:pt x="307667" y="292840"/>
                  <a:pt x="289350" y="292508"/>
                </a:cubicBezTo>
                <a:cubicBezTo>
                  <a:pt x="265287" y="292009"/>
                  <a:pt x="241224" y="292424"/>
                  <a:pt x="217244" y="292508"/>
                </a:cubicBezTo>
                <a:cubicBezTo>
                  <a:pt x="214496" y="292508"/>
                  <a:pt x="211332" y="291759"/>
                  <a:pt x="211332" y="296414"/>
                </a:cubicBezTo>
                <a:cubicBezTo>
                  <a:pt x="211332" y="299739"/>
                  <a:pt x="212248" y="301070"/>
                  <a:pt x="215828" y="301070"/>
                </a:cubicBezTo>
                <a:cubicBezTo>
                  <a:pt x="231232" y="300903"/>
                  <a:pt x="246552" y="301153"/>
                  <a:pt x="261873" y="300986"/>
                </a:cubicBezTo>
                <a:cubicBezTo>
                  <a:pt x="266452" y="300903"/>
                  <a:pt x="268284" y="302067"/>
                  <a:pt x="267951" y="306805"/>
                </a:cubicBezTo>
                <a:cubicBezTo>
                  <a:pt x="267618" y="313289"/>
                  <a:pt x="267868" y="319773"/>
                  <a:pt x="267618" y="326257"/>
                </a:cubicBezTo>
                <a:cubicBezTo>
                  <a:pt x="267202" y="337645"/>
                  <a:pt x="262872" y="343963"/>
                  <a:pt x="251881" y="347288"/>
                </a:cubicBezTo>
                <a:cubicBezTo>
                  <a:pt x="243971" y="349615"/>
                  <a:pt x="235645" y="351777"/>
                  <a:pt x="227485" y="351943"/>
                </a:cubicBezTo>
                <a:cubicBezTo>
                  <a:pt x="212581" y="352192"/>
                  <a:pt x="197510" y="351777"/>
                  <a:pt x="182690" y="350031"/>
                </a:cubicBezTo>
                <a:cubicBezTo>
                  <a:pt x="170283" y="348452"/>
                  <a:pt x="160792" y="341386"/>
                  <a:pt x="156878" y="328667"/>
                </a:cubicBezTo>
                <a:cubicBezTo>
                  <a:pt x="156212" y="326589"/>
                  <a:pt x="156046" y="324428"/>
                  <a:pt x="156046" y="322267"/>
                </a:cubicBezTo>
                <a:cubicBezTo>
                  <a:pt x="155879" y="313123"/>
                  <a:pt x="155962" y="303979"/>
                  <a:pt x="155962" y="294752"/>
                </a:cubicBezTo>
                <a:cubicBezTo>
                  <a:pt x="155962" y="285608"/>
                  <a:pt x="155879" y="276464"/>
                  <a:pt x="156046" y="267320"/>
                </a:cubicBezTo>
                <a:cubicBezTo>
                  <a:pt x="156212" y="253106"/>
                  <a:pt x="167203" y="241302"/>
                  <a:pt x="181441" y="240886"/>
                </a:cubicBezTo>
                <a:cubicBezTo>
                  <a:pt x="199925" y="240387"/>
                  <a:pt x="218493" y="240720"/>
                  <a:pt x="236977" y="240720"/>
                </a:cubicBezTo>
                <a:cubicBezTo>
                  <a:pt x="251132" y="240720"/>
                  <a:pt x="262705" y="235732"/>
                  <a:pt x="270699" y="223762"/>
                </a:cubicBezTo>
                <a:cubicBezTo>
                  <a:pt x="274362" y="218276"/>
                  <a:pt x="276444" y="212207"/>
                  <a:pt x="276361" y="205474"/>
                </a:cubicBezTo>
                <a:cubicBezTo>
                  <a:pt x="276194" y="198492"/>
                  <a:pt x="276444" y="191509"/>
                  <a:pt x="276277" y="184526"/>
                </a:cubicBezTo>
                <a:cubicBezTo>
                  <a:pt x="276194" y="181368"/>
                  <a:pt x="277110" y="179871"/>
                  <a:pt x="280524" y="180038"/>
                </a:cubicBezTo>
                <a:close/>
                <a:moveTo>
                  <a:pt x="176887" y="133227"/>
                </a:moveTo>
                <a:cubicBezTo>
                  <a:pt x="170809" y="133227"/>
                  <a:pt x="165564" y="138715"/>
                  <a:pt x="165647" y="144869"/>
                </a:cubicBezTo>
                <a:cubicBezTo>
                  <a:pt x="165731" y="150856"/>
                  <a:pt x="170809" y="155845"/>
                  <a:pt x="176887" y="155845"/>
                </a:cubicBezTo>
                <a:cubicBezTo>
                  <a:pt x="183215" y="155845"/>
                  <a:pt x="188376" y="150607"/>
                  <a:pt x="188210" y="144370"/>
                </a:cubicBezTo>
                <a:cubicBezTo>
                  <a:pt x="188127" y="138549"/>
                  <a:pt x="182632" y="133227"/>
                  <a:pt x="176887" y="133227"/>
                </a:cubicBezTo>
                <a:close/>
                <a:moveTo>
                  <a:pt x="193289" y="118093"/>
                </a:moveTo>
                <a:cubicBezTo>
                  <a:pt x="208275" y="117844"/>
                  <a:pt x="223344" y="118260"/>
                  <a:pt x="238164" y="120006"/>
                </a:cubicBezTo>
                <a:cubicBezTo>
                  <a:pt x="250570" y="121586"/>
                  <a:pt x="260061" y="128654"/>
                  <a:pt x="263974" y="141376"/>
                </a:cubicBezTo>
                <a:cubicBezTo>
                  <a:pt x="264557" y="143455"/>
                  <a:pt x="264806" y="145617"/>
                  <a:pt x="264806" y="147779"/>
                </a:cubicBezTo>
                <a:cubicBezTo>
                  <a:pt x="264890" y="156926"/>
                  <a:pt x="264806" y="166073"/>
                  <a:pt x="264806" y="175303"/>
                </a:cubicBezTo>
                <a:cubicBezTo>
                  <a:pt x="264806" y="184451"/>
                  <a:pt x="264973" y="193598"/>
                  <a:pt x="264806" y="202745"/>
                </a:cubicBezTo>
                <a:cubicBezTo>
                  <a:pt x="264557" y="216964"/>
                  <a:pt x="253567" y="228772"/>
                  <a:pt x="239413" y="229188"/>
                </a:cubicBezTo>
                <a:cubicBezTo>
                  <a:pt x="220847" y="229687"/>
                  <a:pt x="202364" y="229354"/>
                  <a:pt x="183797" y="229354"/>
                </a:cubicBezTo>
                <a:cubicBezTo>
                  <a:pt x="169727" y="229354"/>
                  <a:pt x="158071" y="234343"/>
                  <a:pt x="150078" y="246318"/>
                </a:cubicBezTo>
                <a:cubicBezTo>
                  <a:pt x="146415" y="251806"/>
                  <a:pt x="144333" y="257876"/>
                  <a:pt x="144500" y="264612"/>
                </a:cubicBezTo>
                <a:cubicBezTo>
                  <a:pt x="144583" y="271597"/>
                  <a:pt x="144417" y="278665"/>
                  <a:pt x="144583" y="285650"/>
                </a:cubicBezTo>
                <a:cubicBezTo>
                  <a:pt x="144667" y="288726"/>
                  <a:pt x="143667" y="290223"/>
                  <a:pt x="140337" y="290057"/>
                </a:cubicBezTo>
                <a:cubicBezTo>
                  <a:pt x="134676" y="289890"/>
                  <a:pt x="128931" y="290306"/>
                  <a:pt x="123269" y="289974"/>
                </a:cubicBezTo>
                <a:cubicBezTo>
                  <a:pt x="113279" y="289392"/>
                  <a:pt x="106119" y="284070"/>
                  <a:pt x="101373" y="275505"/>
                </a:cubicBezTo>
                <a:cubicBezTo>
                  <a:pt x="95212" y="264528"/>
                  <a:pt x="93463" y="252305"/>
                  <a:pt x="92381" y="239998"/>
                </a:cubicBezTo>
                <a:cubicBezTo>
                  <a:pt x="91382" y="228273"/>
                  <a:pt x="93380" y="216798"/>
                  <a:pt x="96128" y="205406"/>
                </a:cubicBezTo>
                <a:cubicBezTo>
                  <a:pt x="99791" y="189773"/>
                  <a:pt x="113195" y="177216"/>
                  <a:pt x="131512" y="177549"/>
                </a:cubicBezTo>
                <a:cubicBezTo>
                  <a:pt x="155573" y="178047"/>
                  <a:pt x="179551" y="177632"/>
                  <a:pt x="203613" y="177549"/>
                </a:cubicBezTo>
                <a:cubicBezTo>
                  <a:pt x="206277" y="177549"/>
                  <a:pt x="209441" y="178297"/>
                  <a:pt x="209441" y="173640"/>
                </a:cubicBezTo>
                <a:cubicBezTo>
                  <a:pt x="209441" y="170314"/>
                  <a:pt x="208608" y="168984"/>
                  <a:pt x="204945" y="168984"/>
                </a:cubicBezTo>
                <a:cubicBezTo>
                  <a:pt x="189625" y="169150"/>
                  <a:pt x="174306" y="168900"/>
                  <a:pt x="158903" y="169150"/>
                </a:cubicBezTo>
                <a:cubicBezTo>
                  <a:pt x="154408" y="169150"/>
                  <a:pt x="152576" y="167986"/>
                  <a:pt x="152826" y="163246"/>
                </a:cubicBezTo>
                <a:cubicBezTo>
                  <a:pt x="153242" y="156760"/>
                  <a:pt x="152992" y="150274"/>
                  <a:pt x="153242" y="143788"/>
                </a:cubicBezTo>
                <a:cubicBezTo>
                  <a:pt x="153658" y="132396"/>
                  <a:pt x="157904" y="126076"/>
                  <a:pt x="168894" y="122750"/>
                </a:cubicBezTo>
                <a:cubicBezTo>
                  <a:pt x="176804" y="120422"/>
                  <a:pt x="185129" y="118260"/>
                  <a:pt x="193289" y="118093"/>
                </a:cubicBezTo>
                <a:close/>
                <a:moveTo>
                  <a:pt x="23899" y="23859"/>
                </a:moveTo>
                <a:lnTo>
                  <a:pt x="23899" y="404688"/>
                </a:lnTo>
                <a:lnTo>
                  <a:pt x="417853" y="404688"/>
                </a:lnTo>
                <a:lnTo>
                  <a:pt x="417770" y="157702"/>
                </a:lnTo>
                <a:lnTo>
                  <a:pt x="312349" y="157702"/>
                </a:lnTo>
                <a:cubicBezTo>
                  <a:pt x="305771" y="157702"/>
                  <a:pt x="300441" y="152381"/>
                  <a:pt x="300441" y="145814"/>
                </a:cubicBezTo>
                <a:lnTo>
                  <a:pt x="300441" y="23859"/>
                </a:lnTo>
                <a:close/>
                <a:moveTo>
                  <a:pt x="23899" y="0"/>
                </a:moveTo>
                <a:lnTo>
                  <a:pt x="312349" y="0"/>
                </a:lnTo>
                <a:cubicBezTo>
                  <a:pt x="313265" y="0"/>
                  <a:pt x="314181" y="166"/>
                  <a:pt x="315097" y="332"/>
                </a:cubicBezTo>
                <a:cubicBezTo>
                  <a:pt x="315347" y="415"/>
                  <a:pt x="315514" y="499"/>
                  <a:pt x="315763" y="582"/>
                </a:cubicBezTo>
                <a:cubicBezTo>
                  <a:pt x="316596" y="831"/>
                  <a:pt x="317345" y="1164"/>
                  <a:pt x="318095" y="1496"/>
                </a:cubicBezTo>
                <a:cubicBezTo>
                  <a:pt x="318345" y="1662"/>
                  <a:pt x="318595" y="1829"/>
                  <a:pt x="318928" y="1995"/>
                </a:cubicBezTo>
                <a:cubicBezTo>
                  <a:pt x="319760" y="2577"/>
                  <a:pt x="320593" y="3242"/>
                  <a:pt x="321259" y="3990"/>
                </a:cubicBezTo>
                <a:cubicBezTo>
                  <a:pt x="321259" y="3990"/>
                  <a:pt x="321343" y="4073"/>
                  <a:pt x="321343" y="4073"/>
                </a:cubicBezTo>
                <a:lnTo>
                  <a:pt x="438755" y="137916"/>
                </a:lnTo>
                <a:cubicBezTo>
                  <a:pt x="440670" y="140078"/>
                  <a:pt x="441502" y="142821"/>
                  <a:pt x="441586" y="145647"/>
                </a:cubicBezTo>
                <a:cubicBezTo>
                  <a:pt x="441586" y="146063"/>
                  <a:pt x="441669" y="146562"/>
                  <a:pt x="441669" y="146978"/>
                </a:cubicBezTo>
                <a:lnTo>
                  <a:pt x="441669" y="583921"/>
                </a:lnTo>
                <a:cubicBezTo>
                  <a:pt x="441669" y="597056"/>
                  <a:pt x="431010" y="607780"/>
                  <a:pt x="417770" y="607780"/>
                </a:cubicBezTo>
                <a:lnTo>
                  <a:pt x="23899" y="607780"/>
                </a:lnTo>
                <a:cubicBezTo>
                  <a:pt x="10742" y="607780"/>
                  <a:pt x="0" y="597056"/>
                  <a:pt x="0" y="583921"/>
                </a:cubicBezTo>
                <a:lnTo>
                  <a:pt x="0" y="23859"/>
                </a:lnTo>
                <a:cubicBezTo>
                  <a:pt x="0" y="10724"/>
                  <a:pt x="10742" y="0"/>
                  <a:pt x="23899" y="0"/>
                </a:cubicBezTo>
                <a:close/>
              </a:path>
            </a:pathLst>
          </a:custGeom>
          <a:solidFill>
            <a:srgbClr val="5B9BD5">
              <a:lumMod val="50000"/>
            </a:srgbClr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pic>
        <p:nvPicPr>
          <p:cNvPr id="9" name="圖形 8" descr="橫條圖 以實心填滿">
            <a:extLst>
              <a:ext uri="{FF2B5EF4-FFF2-40B4-BE49-F238E27FC236}">
                <a16:creationId xmlns:a16="http://schemas.microsoft.com/office/drawing/2014/main" id="{327E9A62-2C54-1672-85F6-495BA2DDBB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009" y="1959818"/>
            <a:ext cx="718881" cy="718881"/>
          </a:xfrm>
          <a:prstGeom prst="rect">
            <a:avLst/>
          </a:prstGeom>
        </p:spPr>
      </p:pic>
      <p:pic>
        <p:nvPicPr>
          <p:cNvPr id="10" name="圖形 9" descr="統計 以實心填滿">
            <a:extLst>
              <a:ext uri="{FF2B5EF4-FFF2-40B4-BE49-F238E27FC236}">
                <a16:creationId xmlns:a16="http://schemas.microsoft.com/office/drawing/2014/main" id="{1692C7FE-5B14-9F8D-219F-A2B928AA9F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68878" y="1959818"/>
            <a:ext cx="718881" cy="718881"/>
          </a:xfrm>
          <a:prstGeom prst="rect">
            <a:avLst/>
          </a:prstGeom>
        </p:spPr>
      </p:pic>
      <p:pic>
        <p:nvPicPr>
          <p:cNvPr id="11" name="圖形 10" descr="打開的資料夾​​ 以實心填滿">
            <a:extLst>
              <a:ext uri="{FF2B5EF4-FFF2-40B4-BE49-F238E27FC236}">
                <a16:creationId xmlns:a16="http://schemas.microsoft.com/office/drawing/2014/main" id="{57A70EB5-7424-FE3B-7E90-032115BC9F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95154" y="5476742"/>
            <a:ext cx="382563" cy="38256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EC40DCB-C3BF-C50D-9E6F-91F97AC8B25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21662" y="4045050"/>
            <a:ext cx="2220586" cy="1084441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617886F8-33C7-9DDA-E74F-140999B7C941}"/>
              </a:ext>
            </a:extLst>
          </p:cNvPr>
          <p:cNvSpPr txBox="1"/>
          <p:nvPr/>
        </p:nvSpPr>
        <p:spPr>
          <a:xfrm>
            <a:off x="6099515" y="5792106"/>
            <a:ext cx="1365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自動偵錯並警告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A07B762-628C-D030-8F13-716E8EE35065}"/>
              </a:ext>
            </a:extLst>
          </p:cNvPr>
          <p:cNvSpPr txBox="1"/>
          <p:nvPr/>
        </p:nvSpPr>
        <p:spPr>
          <a:xfrm>
            <a:off x="5753794" y="2685886"/>
            <a:ext cx="16219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執行之後才能知道錯誤</a:t>
            </a:r>
            <a:endParaRPr lang="en-US" altLang="zh-TW" sz="11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1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花費時間解決問題</a:t>
            </a:r>
            <a:endParaRPr lang="en-US" altLang="zh-TW" sz="11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1CC0C83-FA4C-889B-C774-89A5B470D7A0}"/>
              </a:ext>
            </a:extLst>
          </p:cNvPr>
          <p:cNvSpPr txBox="1"/>
          <p:nvPr/>
        </p:nvSpPr>
        <p:spPr>
          <a:xfrm>
            <a:off x="7703842" y="2685886"/>
            <a:ext cx="1711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自行編寫訓練程式碼</a:t>
            </a:r>
            <a:endParaRPr lang="en-US" altLang="zh-TW" sz="11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1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需要一定程度的理解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2CCCC56-2AC3-FC69-2792-416538C34701}"/>
              </a:ext>
            </a:extLst>
          </p:cNvPr>
          <p:cNvSpPr txBox="1"/>
          <p:nvPr/>
        </p:nvSpPr>
        <p:spPr>
          <a:xfrm>
            <a:off x="8021127" y="5827710"/>
            <a:ext cx="1929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簡單操作即可下載程式碼</a:t>
            </a:r>
            <a:endParaRPr lang="en-US" altLang="zh-TW" sz="11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D6EECE72-0AA9-A8AC-89B6-DBB4D1C9CA2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5337" y="3835889"/>
            <a:ext cx="1369656" cy="1848683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18" name="圖形 17" descr="夾板 以實心填滿">
            <a:extLst>
              <a:ext uri="{FF2B5EF4-FFF2-40B4-BE49-F238E27FC236}">
                <a16:creationId xmlns:a16="http://schemas.microsoft.com/office/drawing/2014/main" id="{31BFAA47-6802-1518-EA45-453B5B1C5D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89645" y="1869165"/>
            <a:ext cx="804071" cy="804071"/>
          </a:xfrm>
          <a:prstGeom prst="rect">
            <a:avLst/>
          </a:prstGeom>
        </p:spPr>
      </p:pic>
      <p:pic>
        <p:nvPicPr>
          <p:cNvPr id="19" name="圖形 18" descr="男工程師 以實心填滿">
            <a:extLst>
              <a:ext uri="{FF2B5EF4-FFF2-40B4-BE49-F238E27FC236}">
                <a16:creationId xmlns:a16="http://schemas.microsoft.com/office/drawing/2014/main" id="{112E65A8-EFB8-0A4A-595B-D057870131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31588" y="1869289"/>
            <a:ext cx="734356" cy="734356"/>
          </a:xfrm>
          <a:prstGeom prst="rect">
            <a:avLst/>
          </a:prstGeom>
        </p:spPr>
      </p:pic>
      <p:pic>
        <p:nvPicPr>
          <p:cNvPr id="20" name="圖形 19" descr="警告 以實心填滿">
            <a:extLst>
              <a:ext uri="{FF2B5EF4-FFF2-40B4-BE49-F238E27FC236}">
                <a16:creationId xmlns:a16="http://schemas.microsoft.com/office/drawing/2014/main" id="{7691DF73-E1CF-5C62-88E7-5DA9817CFDA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25192" y="5745276"/>
            <a:ext cx="359562" cy="359562"/>
          </a:xfrm>
          <a:prstGeom prst="rect">
            <a:avLst/>
          </a:prstGeom>
        </p:spPr>
      </p:pic>
      <p:pic>
        <p:nvPicPr>
          <p:cNvPr id="21" name="圖形 20" descr="放大鏡下的昆蟲 以實心填滿">
            <a:extLst>
              <a:ext uri="{FF2B5EF4-FFF2-40B4-BE49-F238E27FC236}">
                <a16:creationId xmlns:a16="http://schemas.microsoft.com/office/drawing/2014/main" id="{CE1525CB-74F6-4A00-0D09-51EBCE67EA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5999102" y="1879981"/>
            <a:ext cx="867666" cy="867666"/>
          </a:xfrm>
          <a:prstGeom prst="rect">
            <a:avLst/>
          </a:prstGeom>
        </p:spPr>
      </p:pic>
      <p:pic>
        <p:nvPicPr>
          <p:cNvPr id="22" name="圖形 21" descr="階層圖 以實心填滿">
            <a:extLst>
              <a:ext uri="{FF2B5EF4-FFF2-40B4-BE49-F238E27FC236}">
                <a16:creationId xmlns:a16="http://schemas.microsoft.com/office/drawing/2014/main" id="{DED8A98E-010C-1846-F15D-FD6B6362AE6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96472" y="1869289"/>
            <a:ext cx="804070" cy="804070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D445D570-4726-672D-FB71-FD1927C37AD2}"/>
              </a:ext>
            </a:extLst>
          </p:cNvPr>
          <p:cNvSpPr txBox="1"/>
          <p:nvPr/>
        </p:nvSpPr>
        <p:spPr>
          <a:xfrm>
            <a:off x="9892894" y="2685886"/>
            <a:ext cx="1978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需要相關套件或工具呈現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0244C3D-703A-0DE4-94EF-F5E04FE7B28B}"/>
              </a:ext>
            </a:extLst>
          </p:cNvPr>
          <p:cNvSpPr txBox="1"/>
          <p:nvPr/>
        </p:nvSpPr>
        <p:spPr>
          <a:xfrm>
            <a:off x="10477717" y="5469129"/>
            <a:ext cx="1202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Ladder</a:t>
            </a:r>
            <a:r>
              <a:rPr lang="zh-TW" altLang="en-US" sz="11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可直接觀看結果資料夾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0C4B762D-26B8-F6D6-5A8B-C0EDBB7988A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54" y="4894806"/>
            <a:ext cx="477414" cy="477414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466E62A3-F13B-B26D-C0DE-E0E9D1365749}"/>
              </a:ext>
            </a:extLst>
          </p:cNvPr>
          <p:cNvSpPr txBox="1"/>
          <p:nvPr/>
        </p:nvSpPr>
        <p:spPr>
          <a:xfrm>
            <a:off x="1343054" y="2685886"/>
            <a:ext cx="20026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需要考慮有什麼前處理</a:t>
            </a:r>
            <a:endParaRPr lang="en-US" altLang="zh-TW" sz="11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1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如何實現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889B004-492F-6831-FFEB-C95DA7055292}"/>
              </a:ext>
            </a:extLst>
          </p:cNvPr>
          <p:cNvSpPr txBox="1"/>
          <p:nvPr/>
        </p:nvSpPr>
        <p:spPr>
          <a:xfrm>
            <a:off x="3778260" y="2685886"/>
            <a:ext cx="1915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深入了解如何編寫模型</a:t>
            </a:r>
            <a:endParaRPr lang="en-US" altLang="zh-TW" sz="11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模型和訓練的超參數設置</a:t>
            </a:r>
            <a:endParaRPr lang="en-US" altLang="zh-TW" sz="11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1755D4A-81DC-BFB7-A0C6-C3CD5971CBB8}"/>
              </a:ext>
            </a:extLst>
          </p:cNvPr>
          <p:cNvSpPr txBox="1"/>
          <p:nvPr/>
        </p:nvSpPr>
        <p:spPr>
          <a:xfrm>
            <a:off x="1519528" y="5799289"/>
            <a:ext cx="17840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提供多種選項做前處理</a:t>
            </a:r>
            <a:endParaRPr lang="en-US" altLang="zh-TW" sz="11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6E5B142-C3A4-31AC-1A05-98B9A2BC27E7}"/>
              </a:ext>
            </a:extLst>
          </p:cNvPr>
          <p:cNvSpPr txBox="1"/>
          <p:nvPr/>
        </p:nvSpPr>
        <p:spPr>
          <a:xfrm>
            <a:off x="3688198" y="5712260"/>
            <a:ext cx="18722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選擇並點擊</a:t>
            </a:r>
            <a:endParaRPr lang="en-US" altLang="zh-TW" sz="11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1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可視化模型結構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F791E9EC-5587-4966-9B97-305699C47CB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90348" y="4007666"/>
            <a:ext cx="1677062" cy="15384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39CA8D1B-C951-B7BF-E540-192C6B05CE2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26075" y="3794140"/>
            <a:ext cx="1255034" cy="19321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0" name="圖片 69">
            <a:extLst>
              <a:ext uri="{FF2B5EF4-FFF2-40B4-BE49-F238E27FC236}">
                <a16:creationId xmlns:a16="http://schemas.microsoft.com/office/drawing/2014/main" id="{DDD5A756-35EF-7642-D2A0-AC95525B959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93494" y="3861032"/>
            <a:ext cx="1542509" cy="18317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54276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85C6A9-91A9-6A50-C163-EA4EF3097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Your Turn!!!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12F1450-2058-3066-6F9F-522738A3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10242" name="Picture 2" descr="遊戲王-怪獸之決鬥| Yabe-LINE貼圖代購| 台灣No.1，最便宜高效率的代購網">
            <a:extLst>
              <a:ext uri="{FF2B5EF4-FFF2-40B4-BE49-F238E27FC236}">
                <a16:creationId xmlns:a16="http://schemas.microsoft.com/office/drawing/2014/main" id="{690F97E2-53E3-29E7-89FC-253904081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29" y="1822076"/>
            <a:ext cx="4794733" cy="435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F2536F08-1168-43AF-730B-FBF9E482F2EA}"/>
              </a:ext>
            </a:extLst>
          </p:cNvPr>
          <p:cNvCxnSpPr>
            <a:cxnSpLocks/>
          </p:cNvCxnSpPr>
          <p:nvPr/>
        </p:nvCxnSpPr>
        <p:spPr>
          <a:xfrm rot="360000">
            <a:off x="4709868" y="3709271"/>
            <a:ext cx="834158" cy="499847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54B53EA-BAE9-FC5B-FEE6-88AFF183A962}"/>
              </a:ext>
            </a:extLst>
          </p:cNvPr>
          <p:cNvCxnSpPr>
            <a:cxnSpLocks/>
          </p:cNvCxnSpPr>
          <p:nvPr/>
        </p:nvCxnSpPr>
        <p:spPr>
          <a:xfrm rot="5400000">
            <a:off x="4725171" y="3699751"/>
            <a:ext cx="803552" cy="518886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63055BB-9C2E-6588-D8BC-5AC2931208D9}"/>
              </a:ext>
            </a:extLst>
          </p:cNvPr>
          <p:cNvSpPr txBox="1"/>
          <p:nvPr/>
        </p:nvSpPr>
        <p:spPr>
          <a:xfrm rot="21181968">
            <a:off x="3769915" y="3625682"/>
            <a:ext cx="863196" cy="875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rgbClr val="0070C0"/>
                </a:solidFill>
              </a:rPr>
              <a:t>你</a:t>
            </a:r>
          </a:p>
        </p:txBody>
      </p:sp>
    </p:spTree>
    <p:extLst>
      <p:ext uri="{BB962C8B-B14F-4D97-AF65-F5344CB8AC3E}">
        <p14:creationId xmlns:p14="http://schemas.microsoft.com/office/powerpoint/2010/main" val="367438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D8DB17-49FB-158D-C63F-22175CE4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E3F121C-31E6-5298-DC31-9C4723FEB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2D671179-DB6C-3CB8-8474-7F85999AC1D6}"/>
              </a:ext>
            </a:extLst>
          </p:cNvPr>
          <p:cNvSpPr txBox="1"/>
          <p:nvPr/>
        </p:nvSpPr>
        <p:spPr>
          <a:xfrm>
            <a:off x="1046855" y="1974447"/>
            <a:ext cx="3548368" cy="369332"/>
          </a:xfrm>
          <a:prstGeom prst="rect">
            <a:avLst/>
          </a:prstGeom>
          <a:solidFill>
            <a:srgbClr val="82897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cs typeface="+mn-ea"/>
                <a:sym typeface="+mn-lt"/>
              </a:rPr>
              <a:t>LeNet with Cifar-10</a:t>
            </a:r>
            <a:endParaRPr lang="en-US" altLang="ko-KR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" name="Picture 6" descr="CIFAR-10 Dataset | Papers With Code">
            <a:extLst>
              <a:ext uri="{FF2B5EF4-FFF2-40B4-BE49-F238E27FC236}">
                <a16:creationId xmlns:a16="http://schemas.microsoft.com/office/drawing/2014/main" id="{8E3063E2-5E28-44A5-DDAF-8A5B0AD16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34" y="3850527"/>
            <a:ext cx="3391606" cy="261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4">
            <a:extLst>
              <a:ext uri="{FF2B5EF4-FFF2-40B4-BE49-F238E27FC236}">
                <a16:creationId xmlns:a16="http://schemas.microsoft.com/office/drawing/2014/main" id="{B11D03D1-67C3-20B7-1508-28A19F36AFD7}"/>
              </a:ext>
            </a:extLst>
          </p:cNvPr>
          <p:cNvSpPr txBox="1"/>
          <p:nvPr/>
        </p:nvSpPr>
        <p:spPr>
          <a:xfrm>
            <a:off x="940836" y="2723231"/>
            <a:ext cx="48413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圖片資料集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彩色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總共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10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類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飛機、汽車、鳥、貓、鹿、狗、青蛙、馬、船、卡車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圖片大小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32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*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訓練資料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 50000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筆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測試資料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10000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筆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9EFC3D8-3F1C-6814-7189-0319219E6B9D}"/>
              </a:ext>
            </a:extLst>
          </p:cNvPr>
          <p:cNvGrpSpPr/>
          <p:nvPr/>
        </p:nvGrpSpPr>
        <p:grpSpPr>
          <a:xfrm>
            <a:off x="-5891773" y="1523799"/>
            <a:ext cx="12126391" cy="4816184"/>
            <a:chOff x="4994786" y="1140344"/>
            <a:chExt cx="6174659" cy="203244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68BDC54-1566-0482-6D8E-D23133A3B0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471"/>
            <a:stretch/>
          </p:blipFill>
          <p:spPr>
            <a:xfrm>
              <a:off x="4994786" y="1140344"/>
              <a:ext cx="6105833" cy="203244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03ADF95-1D8F-0411-2EBA-3574408C33ED}"/>
                </a:ext>
              </a:extLst>
            </p:cNvPr>
            <p:cNvSpPr/>
            <p:nvPr/>
          </p:nvSpPr>
          <p:spPr>
            <a:xfrm>
              <a:off x="10658168" y="2644877"/>
              <a:ext cx="511277" cy="273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F84FDDD-2731-7741-EF04-C8FFEECA657B}"/>
              </a:ext>
            </a:extLst>
          </p:cNvPr>
          <p:cNvSpPr txBox="1"/>
          <p:nvPr/>
        </p:nvSpPr>
        <p:spPr>
          <a:xfrm>
            <a:off x="7944167" y="6217850"/>
            <a:ext cx="1332865" cy="276999"/>
          </a:xfrm>
          <a:prstGeom prst="rect">
            <a:avLst/>
          </a:prstGeom>
          <a:solidFill>
            <a:schemeClr val="bg1"/>
          </a:solidFill>
          <a:ln w="38100">
            <a:solidFill>
              <a:srgbClr val="828979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200" b="1" dirty="0"/>
              <a:t>LeNet-5 model</a:t>
            </a:r>
            <a:endParaRPr lang="zh-TW" altLang="en-US" sz="1200" b="1" dirty="0"/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3FE21AE1-0D21-9E7C-1570-54F6CE078E45}"/>
              </a:ext>
            </a:extLst>
          </p:cNvPr>
          <p:cNvSpPr txBox="1"/>
          <p:nvPr/>
        </p:nvSpPr>
        <p:spPr>
          <a:xfrm>
            <a:off x="1094348" y="2383127"/>
            <a:ext cx="334957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Cifar-10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7AD8EBC-39BA-5A31-9AEC-516E494C1A70}"/>
              </a:ext>
            </a:extLst>
          </p:cNvPr>
          <p:cNvSpPr txBox="1"/>
          <p:nvPr/>
        </p:nvSpPr>
        <p:spPr>
          <a:xfrm>
            <a:off x="5014849" y="2000753"/>
            <a:ext cx="4415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任務利用</a:t>
            </a:r>
            <a:r>
              <a:rPr lang="en-US" altLang="zh-TW" b="1" dirty="0">
                <a:solidFill>
                  <a:srgbClr val="FF0000"/>
                </a:solidFill>
              </a:rPr>
              <a:t>LeNet-5</a:t>
            </a:r>
            <a:r>
              <a:rPr lang="zh-TW" altLang="en-US" b="1" dirty="0">
                <a:solidFill>
                  <a:srgbClr val="FF0000"/>
                </a:solidFill>
              </a:rPr>
              <a:t>或自己設計的模型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b="1" dirty="0">
                <a:solidFill>
                  <a:srgbClr val="FF0000"/>
                </a:solidFill>
              </a:rPr>
              <a:t>訓練</a:t>
            </a:r>
            <a:r>
              <a:rPr lang="en-US" altLang="zh-TW" b="1" dirty="0">
                <a:solidFill>
                  <a:srgbClr val="FF0000"/>
                </a:solidFill>
              </a:rPr>
              <a:t>Cifar10</a:t>
            </a:r>
            <a:r>
              <a:rPr lang="zh-TW" altLang="en-US" b="1" dirty="0">
                <a:solidFill>
                  <a:srgbClr val="FF0000"/>
                </a:solidFill>
              </a:rPr>
              <a:t>資料集，使</a:t>
            </a:r>
            <a:r>
              <a:rPr lang="en-US" altLang="zh-TW" b="1" dirty="0">
                <a:solidFill>
                  <a:srgbClr val="FF0000"/>
                </a:solidFill>
              </a:rPr>
              <a:t>Task</a:t>
            </a:r>
            <a:r>
              <a:rPr lang="zh-TW" altLang="en-US" b="1" dirty="0">
                <a:solidFill>
                  <a:srgbClr val="FF0000"/>
                </a:solidFill>
              </a:rPr>
              <a:t>達到</a:t>
            </a:r>
            <a:r>
              <a:rPr lang="en-US" altLang="zh-TW" b="1" dirty="0">
                <a:solidFill>
                  <a:srgbClr val="FF0000"/>
                </a:solidFill>
              </a:rPr>
              <a:t>0.5</a:t>
            </a:r>
            <a:r>
              <a:rPr lang="zh-TW" altLang="en-US" b="1" dirty="0">
                <a:solidFill>
                  <a:srgbClr val="FF0000"/>
                </a:solidFill>
              </a:rPr>
              <a:t>以上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22266C-39C4-5543-8FB8-74395B24107F}"/>
              </a:ext>
            </a:extLst>
          </p:cNvPr>
          <p:cNvSpPr txBox="1"/>
          <p:nvPr/>
        </p:nvSpPr>
        <p:spPr>
          <a:xfrm>
            <a:off x="6489635" y="2723231"/>
            <a:ext cx="334957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LeNet-5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提示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BC7719-81A7-E674-6EBE-84071D1ABC9E}"/>
              </a:ext>
            </a:extLst>
          </p:cNvPr>
          <p:cNvSpPr txBox="1"/>
          <p:nvPr/>
        </p:nvSpPr>
        <p:spPr>
          <a:xfrm>
            <a:off x="6323089" y="3002619"/>
            <a:ext cx="53194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C1: 6@28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*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28 -&gt; 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卷積層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1: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輸出維度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[28,28,6] (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神經元數量為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6)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所有卷積層的濾鏡寬度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 (5, 5)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S2: Max pooling Layer(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最大池化層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F6: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Fully Connected Layer(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全連接層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Task (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任務層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):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優化函數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Gradient Descent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若訓練成效不好，請試著添加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BatchNormalization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Dropout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41899300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154F59-42D3-A4EE-546E-39F72FCFA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82B232E-0ED4-7A22-9E47-63635CE4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7D10482-4152-59A2-B138-DF12B0F94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9853" y="0"/>
            <a:ext cx="10061422" cy="7335305"/>
          </a:xfrm>
          <a:prstGeom prst="rect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67F97177-099E-44AA-2BF1-96B5A4AA2962}"/>
              </a:ext>
            </a:extLst>
          </p:cNvPr>
          <p:cNvSpPr txBox="1"/>
          <p:nvPr/>
        </p:nvSpPr>
        <p:spPr>
          <a:xfrm>
            <a:off x="8158745" y="2016151"/>
            <a:ext cx="334957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上傳以下三張</a:t>
            </a:r>
            <a:r>
              <a:rPr lang="zh-TW" altLang="en-US" sz="1400" b="1" dirty="0">
                <a:solidFill>
                  <a:srgbClr val="C00000"/>
                </a:solidFill>
                <a:cs typeface="+mn-ea"/>
                <a:sym typeface="+mn-lt"/>
              </a:rPr>
              <a:t>截圖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至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Moodle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029002A2-DD48-070B-BDEC-D4470028384E}"/>
              </a:ext>
            </a:extLst>
          </p:cNvPr>
          <p:cNvSpPr txBox="1"/>
          <p:nvPr/>
        </p:nvSpPr>
        <p:spPr>
          <a:xfrm>
            <a:off x="8366946" y="2296373"/>
            <a:ext cx="5054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你的模型 </a:t>
            </a:r>
            <a:r>
              <a:rPr lang="en-US" altLang="zh-TW" sz="12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(</a:t>
            </a:r>
            <a:r>
              <a:rPr lang="zh-TW" altLang="en-US" sz="12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資料集須為</a:t>
            </a:r>
            <a:r>
              <a:rPr lang="en-US" altLang="zh-TW" sz="12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Cifar-10)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追蹤項目</a:t>
            </a:r>
            <a:r>
              <a:rPr lang="en-US" altLang="zh-TW" sz="12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:</a:t>
            </a:r>
            <a:r>
              <a:rPr lang="zh-TW" altLang="en-US" sz="12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 顯示預測及正確標籤</a:t>
            </a:r>
            <a:endParaRPr lang="en-US" altLang="zh-TW" sz="1200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訓練記錄</a:t>
            </a:r>
            <a:r>
              <a:rPr lang="en-US" altLang="zh-TW" sz="12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:</a:t>
            </a:r>
            <a:r>
              <a:rPr lang="zh-TW" altLang="en-US" sz="12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 請將滑鼠移至</a:t>
            </a:r>
            <a:r>
              <a:rPr lang="en-US" altLang="zh-TW" sz="12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Task</a:t>
            </a:r>
            <a:r>
              <a:rPr lang="zh-TW" altLang="en-US" sz="12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上，顯示準確度</a:t>
            </a:r>
            <a:endParaRPr lang="en-US" altLang="zh-TW" sz="1200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7006D9D1-466A-0ADA-4978-A92332BFA3A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7318354" y="2482896"/>
            <a:ext cx="1048592" cy="380507"/>
          </a:xfrm>
          <a:prstGeom prst="straightConnector1">
            <a:avLst/>
          </a:prstGeom>
          <a:ln w="28575">
            <a:solidFill>
              <a:srgbClr val="D850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D5DB06-417B-A415-F0D4-41AECE0330FF}"/>
              </a:ext>
            </a:extLst>
          </p:cNvPr>
          <p:cNvSpPr txBox="1"/>
          <p:nvPr/>
        </p:nvSpPr>
        <p:spPr>
          <a:xfrm>
            <a:off x="8158744" y="1566677"/>
            <a:ext cx="3548368" cy="369332"/>
          </a:xfrm>
          <a:prstGeom prst="rect">
            <a:avLst/>
          </a:prstGeom>
          <a:solidFill>
            <a:srgbClr val="82897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cs typeface="+mn-ea"/>
                <a:sym typeface="+mn-lt"/>
              </a:rPr>
              <a:t>LeNet with Cifar-10</a:t>
            </a:r>
            <a:endParaRPr lang="en-US" altLang="ko-KR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C17FC5F9-F1F9-85A4-F24B-61807F85557C}"/>
              </a:ext>
            </a:extLst>
          </p:cNvPr>
          <p:cNvSpPr/>
          <p:nvPr/>
        </p:nvSpPr>
        <p:spPr>
          <a:xfrm>
            <a:off x="6095999" y="2756549"/>
            <a:ext cx="1222355" cy="213708"/>
          </a:xfrm>
          <a:prstGeom prst="roundRect">
            <a:avLst/>
          </a:prstGeom>
          <a:noFill/>
          <a:ln w="28575">
            <a:solidFill>
              <a:srgbClr val="D8505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A0345A1-6AA4-5A50-09D3-B2B21A0E9A4D}"/>
              </a:ext>
            </a:extLst>
          </p:cNvPr>
          <p:cNvSpPr txBox="1"/>
          <p:nvPr/>
        </p:nvSpPr>
        <p:spPr>
          <a:xfrm>
            <a:off x="7604881" y="3452501"/>
            <a:ext cx="4415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任務利用</a:t>
            </a:r>
            <a:r>
              <a:rPr lang="en-US" altLang="zh-TW" b="1" dirty="0">
                <a:solidFill>
                  <a:srgbClr val="FF0000"/>
                </a:solidFill>
              </a:rPr>
              <a:t>LeNet-5</a:t>
            </a:r>
            <a:r>
              <a:rPr lang="zh-TW" altLang="en-US" b="1" dirty="0">
                <a:solidFill>
                  <a:srgbClr val="FF0000"/>
                </a:solidFill>
              </a:rPr>
              <a:t>或自己設計的模型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b="1" dirty="0">
                <a:solidFill>
                  <a:srgbClr val="FF0000"/>
                </a:solidFill>
              </a:rPr>
              <a:t>訓練</a:t>
            </a:r>
            <a:r>
              <a:rPr lang="en-US" altLang="zh-TW" b="1" dirty="0">
                <a:solidFill>
                  <a:srgbClr val="FF0000"/>
                </a:solidFill>
              </a:rPr>
              <a:t>Cifar10</a:t>
            </a:r>
            <a:r>
              <a:rPr lang="zh-TW" altLang="en-US" b="1" dirty="0">
                <a:solidFill>
                  <a:srgbClr val="FF0000"/>
                </a:solidFill>
              </a:rPr>
              <a:t>資料集，使</a:t>
            </a:r>
            <a:r>
              <a:rPr lang="en-US" altLang="zh-TW" b="1" dirty="0">
                <a:solidFill>
                  <a:srgbClr val="FF0000"/>
                </a:solidFill>
              </a:rPr>
              <a:t>Task</a:t>
            </a:r>
            <a:r>
              <a:rPr lang="zh-TW" altLang="en-US" b="1" dirty="0">
                <a:solidFill>
                  <a:srgbClr val="FF0000"/>
                </a:solidFill>
              </a:rPr>
              <a:t>達到</a:t>
            </a:r>
            <a:r>
              <a:rPr lang="en-US" altLang="zh-TW" b="1" dirty="0">
                <a:solidFill>
                  <a:srgbClr val="FF0000"/>
                </a:solidFill>
              </a:rPr>
              <a:t>0.5</a:t>
            </a:r>
            <a:r>
              <a:rPr lang="zh-TW" altLang="en-US" b="1" dirty="0">
                <a:solidFill>
                  <a:srgbClr val="FF0000"/>
                </a:solidFill>
              </a:rPr>
              <a:t>以上</a:t>
            </a:r>
          </a:p>
        </p:txBody>
      </p:sp>
    </p:spTree>
    <p:extLst>
      <p:ext uri="{BB962C8B-B14F-4D97-AF65-F5344CB8AC3E}">
        <p14:creationId xmlns:p14="http://schemas.microsoft.com/office/powerpoint/2010/main" val="2880925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4E2AC49-15E8-96FE-D807-8ECC02090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C1DE84CD-9AD8-BDD1-D9DC-9C3F05DDC36C}"/>
              </a:ext>
            </a:extLst>
          </p:cNvPr>
          <p:cNvSpPr txBox="1">
            <a:spLocks/>
          </p:cNvSpPr>
          <p:nvPr/>
        </p:nvSpPr>
        <p:spPr>
          <a:xfrm>
            <a:off x="6942631" y="940996"/>
            <a:ext cx="5249369" cy="1133899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447675" indent="-447675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52500"/>
              </a:buClr>
              <a:buFont typeface="微軟正黑體" panose="020B0604030504040204" pitchFamily="34" charset="-120"/>
              <a:buChar char="￭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微軟正黑體" panose="020B0604030504040204" pitchFamily="34" charset="-120"/>
              <a:buChar char="￭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微軟正黑體" panose="020B0604030504040204" pitchFamily="34" charset="-120"/>
              <a:buChar char="￭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b="1" dirty="0"/>
              <a:t>指由人製造出來的機器所表現出來的智慧。</a:t>
            </a:r>
            <a:endParaRPr lang="en-US" altLang="zh-TW" sz="1800" b="1" dirty="0"/>
          </a:p>
          <a:p>
            <a:r>
              <a:rPr lang="zh-TW" altLang="en-US" sz="1800" b="1" dirty="0"/>
              <a:t>通常是指電腦模擬人類思維過程以模仿人類能力或行為的能力。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E18CB95-5EDE-9EB1-06BD-15B940354725}"/>
              </a:ext>
            </a:extLst>
          </p:cNvPr>
          <p:cNvSpPr/>
          <p:nvPr/>
        </p:nvSpPr>
        <p:spPr>
          <a:xfrm>
            <a:off x="0" y="3039461"/>
            <a:ext cx="189800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AA83405-58E8-8373-35A3-655A0DBD8A42}"/>
              </a:ext>
            </a:extLst>
          </p:cNvPr>
          <p:cNvSpPr/>
          <p:nvPr/>
        </p:nvSpPr>
        <p:spPr>
          <a:xfrm>
            <a:off x="1886818" y="3035676"/>
            <a:ext cx="18360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34B72F2-7C07-9756-1897-9A24B4EB70A8}"/>
              </a:ext>
            </a:extLst>
          </p:cNvPr>
          <p:cNvSpPr/>
          <p:nvPr/>
        </p:nvSpPr>
        <p:spPr>
          <a:xfrm>
            <a:off x="3725964" y="3035676"/>
            <a:ext cx="1836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3F44FE4-3268-CB39-8424-F5401DC1C10F}"/>
              </a:ext>
            </a:extLst>
          </p:cNvPr>
          <p:cNvSpPr/>
          <p:nvPr/>
        </p:nvSpPr>
        <p:spPr>
          <a:xfrm>
            <a:off x="5571857" y="3035676"/>
            <a:ext cx="1836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23881F5-B6FE-AE49-CCCE-77FF197CCC7E}"/>
              </a:ext>
            </a:extLst>
          </p:cNvPr>
          <p:cNvSpPr/>
          <p:nvPr/>
        </p:nvSpPr>
        <p:spPr>
          <a:xfrm>
            <a:off x="7409204" y="3035676"/>
            <a:ext cx="18360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541D8153-CEB6-DABF-7345-51AEC505EFF6}"/>
              </a:ext>
            </a:extLst>
          </p:cNvPr>
          <p:cNvSpPr/>
          <p:nvPr/>
        </p:nvSpPr>
        <p:spPr>
          <a:xfrm>
            <a:off x="9260868" y="3035676"/>
            <a:ext cx="1836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 Same Side Corner Rectangle 39">
            <a:extLst>
              <a:ext uri="{FF2B5EF4-FFF2-40B4-BE49-F238E27FC236}">
                <a16:creationId xmlns:a16="http://schemas.microsoft.com/office/drawing/2014/main" id="{1600FD05-6243-A463-B44D-8D0527B9BD00}"/>
              </a:ext>
            </a:extLst>
          </p:cNvPr>
          <p:cNvSpPr/>
          <p:nvPr/>
        </p:nvSpPr>
        <p:spPr>
          <a:xfrm rot="18900000">
            <a:off x="10232248" y="2753991"/>
            <a:ext cx="923370" cy="923370"/>
          </a:xfrm>
          <a:custGeom>
            <a:avLst/>
            <a:gdLst/>
            <a:ahLst/>
            <a:cxnLst/>
            <a:rect l="l" t="t" r="r" b="b"/>
            <a:pathLst>
              <a:path w="923370" h="923370">
                <a:moveTo>
                  <a:pt x="870649" y="52721"/>
                </a:moveTo>
                <a:cubicBezTo>
                  <a:pt x="903223" y="85294"/>
                  <a:pt x="923370" y="130294"/>
                  <a:pt x="923370" y="180000"/>
                </a:cubicBezTo>
                <a:lnTo>
                  <a:pt x="923370" y="914399"/>
                </a:lnTo>
                <a:lnTo>
                  <a:pt x="914399" y="914399"/>
                </a:lnTo>
                <a:lnTo>
                  <a:pt x="914399" y="923370"/>
                </a:lnTo>
                <a:lnTo>
                  <a:pt x="180000" y="923370"/>
                </a:lnTo>
                <a:cubicBezTo>
                  <a:pt x="80589" y="923370"/>
                  <a:pt x="0" y="842781"/>
                  <a:pt x="0" y="743370"/>
                </a:cubicBezTo>
                <a:cubicBezTo>
                  <a:pt x="0" y="643959"/>
                  <a:pt x="80589" y="563370"/>
                  <a:pt x="179999" y="563370"/>
                </a:cubicBezTo>
                <a:lnTo>
                  <a:pt x="563370" y="563370"/>
                </a:lnTo>
                <a:lnTo>
                  <a:pt x="563370" y="180000"/>
                </a:lnTo>
                <a:cubicBezTo>
                  <a:pt x="563370" y="80589"/>
                  <a:pt x="643959" y="0"/>
                  <a:pt x="743370" y="0"/>
                </a:cubicBezTo>
                <a:cubicBezTo>
                  <a:pt x="793076" y="0"/>
                  <a:pt x="838076" y="20147"/>
                  <a:pt x="870649" y="527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그룹 48">
            <a:extLst>
              <a:ext uri="{FF2B5EF4-FFF2-40B4-BE49-F238E27FC236}">
                <a16:creationId xmlns:a16="http://schemas.microsoft.com/office/drawing/2014/main" id="{3805BEE8-079D-3564-4527-112D5A8F09E3}"/>
              </a:ext>
            </a:extLst>
          </p:cNvPr>
          <p:cNvGrpSpPr/>
          <p:nvPr/>
        </p:nvGrpSpPr>
        <p:grpSpPr>
          <a:xfrm>
            <a:off x="3464303" y="2939789"/>
            <a:ext cx="540000" cy="540000"/>
            <a:chOff x="3064244" y="3659540"/>
            <a:chExt cx="540000" cy="540000"/>
          </a:xfrm>
        </p:grpSpPr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A4463ED8-ABBA-B649-836C-DE076A392378}"/>
                </a:ext>
              </a:extLst>
            </p:cNvPr>
            <p:cNvSpPr/>
            <p:nvPr/>
          </p:nvSpPr>
          <p:spPr>
            <a:xfrm>
              <a:off x="3064244" y="3659540"/>
              <a:ext cx="540000" cy="54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Oval 11">
              <a:extLst>
                <a:ext uri="{FF2B5EF4-FFF2-40B4-BE49-F238E27FC236}">
                  <a16:creationId xmlns:a16="http://schemas.microsoft.com/office/drawing/2014/main" id="{1A4E670A-57AF-ACAA-6E3D-7035CAB274EC}"/>
                </a:ext>
              </a:extLst>
            </p:cNvPr>
            <p:cNvSpPr/>
            <p:nvPr/>
          </p:nvSpPr>
          <p:spPr>
            <a:xfrm>
              <a:off x="3146819" y="3742115"/>
              <a:ext cx="360000" cy="360000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" name="그룹 47">
            <a:extLst>
              <a:ext uri="{FF2B5EF4-FFF2-40B4-BE49-F238E27FC236}">
                <a16:creationId xmlns:a16="http://schemas.microsoft.com/office/drawing/2014/main" id="{8BCB4992-9266-D8E9-506C-3F2245821DC2}"/>
              </a:ext>
            </a:extLst>
          </p:cNvPr>
          <p:cNvGrpSpPr/>
          <p:nvPr/>
        </p:nvGrpSpPr>
        <p:grpSpPr>
          <a:xfrm>
            <a:off x="5304362" y="2945488"/>
            <a:ext cx="540000" cy="540000"/>
            <a:chOff x="4504969" y="3665239"/>
            <a:chExt cx="540000" cy="540000"/>
          </a:xfrm>
        </p:grpSpPr>
        <p:sp>
          <p:nvSpPr>
            <p:cNvPr id="16" name="Oval 13">
              <a:extLst>
                <a:ext uri="{FF2B5EF4-FFF2-40B4-BE49-F238E27FC236}">
                  <a16:creationId xmlns:a16="http://schemas.microsoft.com/office/drawing/2014/main" id="{AD01D6FF-E350-B66C-799C-1A9A0E77250C}"/>
                </a:ext>
              </a:extLst>
            </p:cNvPr>
            <p:cNvSpPr/>
            <p:nvPr/>
          </p:nvSpPr>
          <p:spPr>
            <a:xfrm>
              <a:off x="4504969" y="3665239"/>
              <a:ext cx="540000" cy="54000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Oval 14">
              <a:extLst>
                <a:ext uri="{FF2B5EF4-FFF2-40B4-BE49-F238E27FC236}">
                  <a16:creationId xmlns:a16="http://schemas.microsoft.com/office/drawing/2014/main" id="{EBFB92C5-C366-5F68-02D5-456A66EFEC15}"/>
                </a:ext>
              </a:extLst>
            </p:cNvPr>
            <p:cNvSpPr/>
            <p:nvPr/>
          </p:nvSpPr>
          <p:spPr>
            <a:xfrm>
              <a:off x="4587544" y="3747814"/>
              <a:ext cx="360000" cy="360000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8" name="그룹 27">
            <a:extLst>
              <a:ext uri="{FF2B5EF4-FFF2-40B4-BE49-F238E27FC236}">
                <a16:creationId xmlns:a16="http://schemas.microsoft.com/office/drawing/2014/main" id="{B1B0BC81-B126-442C-48D9-AC857D010C14}"/>
              </a:ext>
            </a:extLst>
          </p:cNvPr>
          <p:cNvGrpSpPr/>
          <p:nvPr/>
        </p:nvGrpSpPr>
        <p:grpSpPr>
          <a:xfrm>
            <a:off x="7144421" y="2951187"/>
            <a:ext cx="540000" cy="540000"/>
            <a:chOff x="5945694" y="3670938"/>
            <a:chExt cx="540000" cy="540000"/>
          </a:xfrm>
        </p:grpSpPr>
        <p:sp>
          <p:nvSpPr>
            <p:cNvPr id="19" name="Oval 16">
              <a:extLst>
                <a:ext uri="{FF2B5EF4-FFF2-40B4-BE49-F238E27FC236}">
                  <a16:creationId xmlns:a16="http://schemas.microsoft.com/office/drawing/2014/main" id="{0068EDC5-F60A-6086-F6B8-A56CB419B85D}"/>
                </a:ext>
              </a:extLst>
            </p:cNvPr>
            <p:cNvSpPr/>
            <p:nvPr/>
          </p:nvSpPr>
          <p:spPr>
            <a:xfrm>
              <a:off x="5945694" y="3670938"/>
              <a:ext cx="540000" cy="54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Oval 17">
              <a:extLst>
                <a:ext uri="{FF2B5EF4-FFF2-40B4-BE49-F238E27FC236}">
                  <a16:creationId xmlns:a16="http://schemas.microsoft.com/office/drawing/2014/main" id="{FFE540C6-900C-A11F-E171-504D557863D5}"/>
                </a:ext>
              </a:extLst>
            </p:cNvPr>
            <p:cNvSpPr/>
            <p:nvPr/>
          </p:nvSpPr>
          <p:spPr>
            <a:xfrm>
              <a:off x="6028269" y="3753513"/>
              <a:ext cx="360000" cy="360000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그룹 26">
            <a:extLst>
              <a:ext uri="{FF2B5EF4-FFF2-40B4-BE49-F238E27FC236}">
                <a16:creationId xmlns:a16="http://schemas.microsoft.com/office/drawing/2014/main" id="{279D3FC4-7B28-832B-4543-14AE45851587}"/>
              </a:ext>
            </a:extLst>
          </p:cNvPr>
          <p:cNvGrpSpPr/>
          <p:nvPr/>
        </p:nvGrpSpPr>
        <p:grpSpPr>
          <a:xfrm>
            <a:off x="8984481" y="2956886"/>
            <a:ext cx="540000" cy="540000"/>
            <a:chOff x="8984481" y="3676637"/>
            <a:chExt cx="540000" cy="540000"/>
          </a:xfrm>
        </p:grpSpPr>
        <p:sp>
          <p:nvSpPr>
            <p:cNvPr id="22" name="Oval 19">
              <a:extLst>
                <a:ext uri="{FF2B5EF4-FFF2-40B4-BE49-F238E27FC236}">
                  <a16:creationId xmlns:a16="http://schemas.microsoft.com/office/drawing/2014/main" id="{ACD956F9-0343-DB22-F96E-361780D5C4E4}"/>
                </a:ext>
              </a:extLst>
            </p:cNvPr>
            <p:cNvSpPr/>
            <p:nvPr/>
          </p:nvSpPr>
          <p:spPr>
            <a:xfrm>
              <a:off x="8984481" y="3676637"/>
              <a:ext cx="540000" cy="540000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Oval 20">
              <a:extLst>
                <a:ext uri="{FF2B5EF4-FFF2-40B4-BE49-F238E27FC236}">
                  <a16:creationId xmlns:a16="http://schemas.microsoft.com/office/drawing/2014/main" id="{2C180434-829B-A5B9-4616-89664E768C2D}"/>
                </a:ext>
              </a:extLst>
            </p:cNvPr>
            <p:cNvSpPr/>
            <p:nvPr/>
          </p:nvSpPr>
          <p:spPr>
            <a:xfrm>
              <a:off x="9067056" y="3759212"/>
              <a:ext cx="360000" cy="360000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그룹 49">
            <a:extLst>
              <a:ext uri="{FF2B5EF4-FFF2-40B4-BE49-F238E27FC236}">
                <a16:creationId xmlns:a16="http://schemas.microsoft.com/office/drawing/2014/main" id="{2E1C532E-3689-9743-6E95-943C9972C590}"/>
              </a:ext>
            </a:extLst>
          </p:cNvPr>
          <p:cNvGrpSpPr/>
          <p:nvPr/>
        </p:nvGrpSpPr>
        <p:grpSpPr>
          <a:xfrm>
            <a:off x="1624244" y="2945488"/>
            <a:ext cx="540000" cy="540000"/>
            <a:chOff x="1624244" y="3665239"/>
            <a:chExt cx="540000" cy="540000"/>
          </a:xfrm>
        </p:grpSpPr>
        <p:sp>
          <p:nvSpPr>
            <p:cNvPr id="25" name="Oval 22">
              <a:extLst>
                <a:ext uri="{FF2B5EF4-FFF2-40B4-BE49-F238E27FC236}">
                  <a16:creationId xmlns:a16="http://schemas.microsoft.com/office/drawing/2014/main" id="{D59EC255-B3A5-2081-2262-DA0B5BC2D4C0}"/>
                </a:ext>
              </a:extLst>
            </p:cNvPr>
            <p:cNvSpPr/>
            <p:nvPr/>
          </p:nvSpPr>
          <p:spPr>
            <a:xfrm>
              <a:off x="1624244" y="3665239"/>
              <a:ext cx="540000" cy="540000"/>
            </a:xfrm>
            <a:prstGeom prst="ellipse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5DF4C54D-4E50-2B1F-D944-CF6BF1BA8725}"/>
                </a:ext>
              </a:extLst>
            </p:cNvPr>
            <p:cNvSpPr/>
            <p:nvPr/>
          </p:nvSpPr>
          <p:spPr>
            <a:xfrm>
              <a:off x="1706819" y="3747814"/>
              <a:ext cx="360000" cy="360000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7" name="직사각형 113">
            <a:extLst>
              <a:ext uri="{FF2B5EF4-FFF2-40B4-BE49-F238E27FC236}">
                <a16:creationId xmlns:a16="http://schemas.microsoft.com/office/drawing/2014/main" id="{4E891154-957E-20CF-4E91-DA5CCC1A4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368" y="2455864"/>
            <a:ext cx="133315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1974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46DC0049-C63D-9747-4FD1-7A58FBCC96A9}"/>
              </a:ext>
            </a:extLst>
          </p:cNvPr>
          <p:cNvSpPr txBox="1"/>
          <p:nvPr/>
        </p:nvSpPr>
        <p:spPr>
          <a:xfrm>
            <a:off x="3047896" y="2455864"/>
            <a:ext cx="135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1980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C84AAAE1-8CDB-4055-CBDF-446AF9CB88D6}"/>
              </a:ext>
            </a:extLst>
          </p:cNvPr>
          <p:cNvSpPr txBox="1"/>
          <p:nvPr/>
        </p:nvSpPr>
        <p:spPr>
          <a:xfrm>
            <a:off x="4895304" y="2455864"/>
            <a:ext cx="135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1987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7">
            <a:extLst>
              <a:ext uri="{FF2B5EF4-FFF2-40B4-BE49-F238E27FC236}">
                <a16:creationId xmlns:a16="http://schemas.microsoft.com/office/drawing/2014/main" id="{82953081-7ED0-4351-9FE8-D15611D706DF}"/>
              </a:ext>
            </a:extLst>
          </p:cNvPr>
          <p:cNvSpPr txBox="1"/>
          <p:nvPr/>
        </p:nvSpPr>
        <p:spPr>
          <a:xfrm>
            <a:off x="6742712" y="2455864"/>
            <a:ext cx="135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1993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28">
            <a:extLst>
              <a:ext uri="{FF2B5EF4-FFF2-40B4-BE49-F238E27FC236}">
                <a16:creationId xmlns:a16="http://schemas.microsoft.com/office/drawing/2014/main" id="{F93C4D28-D99B-6E5D-0DFC-EA6FC29D78BD}"/>
              </a:ext>
            </a:extLst>
          </p:cNvPr>
          <p:cNvSpPr txBox="1"/>
          <p:nvPr/>
        </p:nvSpPr>
        <p:spPr>
          <a:xfrm>
            <a:off x="8590118" y="2455864"/>
            <a:ext cx="135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2012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2" name="Group 34">
            <a:extLst>
              <a:ext uri="{FF2B5EF4-FFF2-40B4-BE49-F238E27FC236}">
                <a16:creationId xmlns:a16="http://schemas.microsoft.com/office/drawing/2014/main" id="{0A2FC879-248D-BAB2-72CC-53E902559390}"/>
              </a:ext>
            </a:extLst>
          </p:cNvPr>
          <p:cNvGrpSpPr/>
          <p:nvPr/>
        </p:nvGrpSpPr>
        <p:grpSpPr>
          <a:xfrm>
            <a:off x="62006" y="3786972"/>
            <a:ext cx="1835674" cy="707886"/>
            <a:chOff x="1099970" y="4759849"/>
            <a:chExt cx="1727399" cy="707886"/>
          </a:xfrm>
        </p:grpSpPr>
        <p:sp>
          <p:nvSpPr>
            <p:cNvPr id="33" name="TextBox 35">
              <a:extLst>
                <a:ext uri="{FF2B5EF4-FFF2-40B4-BE49-F238E27FC236}">
                  <a16:creationId xmlns:a16="http://schemas.microsoft.com/office/drawing/2014/main" id="{29CCB734-3AE0-B116-032D-CA2818A41A49}"/>
                </a:ext>
              </a:extLst>
            </p:cNvPr>
            <p:cNvSpPr txBox="1"/>
            <p:nvPr/>
          </p:nvSpPr>
          <p:spPr>
            <a:xfrm>
              <a:off x="1109104" y="5006070"/>
              <a:ext cx="1718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圖靈測試</a:t>
              </a:r>
              <a:endPara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達特茅斯會議</a:t>
              </a:r>
              <a:endPara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34" name="TextBox 36">
              <a:extLst>
                <a:ext uri="{FF2B5EF4-FFF2-40B4-BE49-F238E27FC236}">
                  <a16:creationId xmlns:a16="http://schemas.microsoft.com/office/drawing/2014/main" id="{03A65A2E-8BAA-9E91-CF4F-6892F5BFA721}"/>
                </a:ext>
              </a:extLst>
            </p:cNvPr>
            <p:cNvSpPr txBox="1"/>
            <p:nvPr/>
          </p:nvSpPr>
          <p:spPr>
            <a:xfrm>
              <a:off x="1099970" y="4759849"/>
              <a:ext cx="1727399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4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人工智慧誕生</a:t>
              </a:r>
              <a:endParaRPr lang="ko-KR" altLang="en-US" sz="1400" b="1" dirty="0">
                <a:solidFill>
                  <a:schemeClr val="accent4"/>
                </a:solidFill>
                <a:latin typeface="Microsoft YaHei" panose="020B0503020204020204" pitchFamily="34" charset="-122"/>
              </a:endParaRPr>
            </a:p>
          </p:txBody>
        </p:sp>
      </p:grpSp>
      <p:grpSp>
        <p:nvGrpSpPr>
          <p:cNvPr id="35" name="Group 37">
            <a:extLst>
              <a:ext uri="{FF2B5EF4-FFF2-40B4-BE49-F238E27FC236}">
                <a16:creationId xmlns:a16="http://schemas.microsoft.com/office/drawing/2014/main" id="{63103B45-3742-5AC3-8474-7DEFE7446614}"/>
              </a:ext>
            </a:extLst>
          </p:cNvPr>
          <p:cNvGrpSpPr/>
          <p:nvPr/>
        </p:nvGrpSpPr>
        <p:grpSpPr>
          <a:xfrm>
            <a:off x="56333" y="4505601"/>
            <a:ext cx="1835674" cy="1261884"/>
            <a:chOff x="1099970" y="4759849"/>
            <a:chExt cx="1727399" cy="1261884"/>
          </a:xfrm>
        </p:grpSpPr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06AE9BB2-FA84-3E6E-19A4-B386232D1CB6}"/>
                </a:ext>
              </a:extLst>
            </p:cNvPr>
            <p:cNvSpPr txBox="1"/>
            <p:nvPr/>
          </p:nvSpPr>
          <p:spPr>
            <a:xfrm>
              <a:off x="1109104" y="5006070"/>
              <a:ext cx="171826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出現很多頂級算法</a:t>
              </a:r>
              <a:endPara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數理邏輯為基礎</a:t>
              </a:r>
              <a:r>
                <a:rPr lang="en-US" altLang="zh-TW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(T/F)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使用電腦解決問題</a:t>
              </a:r>
              <a:endPara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以電腦算代數題與數學證明為主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4221B947-B339-23D1-99E5-2A1C9CA06019}"/>
                </a:ext>
              </a:extLst>
            </p:cNvPr>
            <p:cNvSpPr txBox="1"/>
            <p:nvPr/>
          </p:nvSpPr>
          <p:spPr>
            <a:xfrm>
              <a:off x="1099970" y="4759849"/>
              <a:ext cx="1727399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第一次盛行</a:t>
              </a:r>
              <a:endParaRPr lang="ko-KR" altLang="en-US" sz="1400" b="1" dirty="0">
                <a:solidFill>
                  <a:schemeClr val="accent2"/>
                </a:solidFill>
                <a:latin typeface="Microsoft YaHei" panose="020B0503020204020204" pitchFamily="34" charset="-122"/>
              </a:endParaRPr>
            </a:p>
          </p:txBody>
        </p:sp>
      </p:grpSp>
      <p:grpSp>
        <p:nvGrpSpPr>
          <p:cNvPr id="38" name="Group 40">
            <a:extLst>
              <a:ext uri="{FF2B5EF4-FFF2-40B4-BE49-F238E27FC236}">
                <a16:creationId xmlns:a16="http://schemas.microsoft.com/office/drawing/2014/main" id="{3B8040AA-ED36-802F-D241-1E1C18BD8BE2}"/>
              </a:ext>
            </a:extLst>
          </p:cNvPr>
          <p:cNvGrpSpPr/>
          <p:nvPr/>
        </p:nvGrpSpPr>
        <p:grpSpPr>
          <a:xfrm>
            <a:off x="1789599" y="3786972"/>
            <a:ext cx="1835674" cy="1261884"/>
            <a:chOff x="1099970" y="4759849"/>
            <a:chExt cx="1727399" cy="1261884"/>
          </a:xfrm>
        </p:grpSpPr>
        <p:sp>
          <p:nvSpPr>
            <p:cNvPr id="39" name="TextBox 41">
              <a:extLst>
                <a:ext uri="{FF2B5EF4-FFF2-40B4-BE49-F238E27FC236}">
                  <a16:creationId xmlns:a16="http://schemas.microsoft.com/office/drawing/2014/main" id="{C46F9E80-9873-AA54-E349-45AA719DA03A}"/>
                </a:ext>
              </a:extLst>
            </p:cNvPr>
            <p:cNvSpPr txBox="1"/>
            <p:nvPr/>
          </p:nvSpPr>
          <p:spPr>
            <a:xfrm>
              <a:off x="1109104" y="5006070"/>
              <a:ext cx="171826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內存有限、處理慢</a:t>
              </a:r>
              <a:endPara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技術上無法完成大規模訓練</a:t>
              </a:r>
              <a:endPara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無法解決非線性問題</a:t>
              </a:r>
              <a:endPara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停止投入資金</a:t>
              </a:r>
              <a:endPara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40" name="TextBox 42">
              <a:extLst>
                <a:ext uri="{FF2B5EF4-FFF2-40B4-BE49-F238E27FC236}">
                  <a16:creationId xmlns:a16="http://schemas.microsoft.com/office/drawing/2014/main" id="{D1C1A5C9-3068-A521-40F9-9550917AE1FD}"/>
                </a:ext>
              </a:extLst>
            </p:cNvPr>
            <p:cNvSpPr txBox="1"/>
            <p:nvPr/>
          </p:nvSpPr>
          <p:spPr>
            <a:xfrm>
              <a:off x="1099970" y="4759849"/>
              <a:ext cx="1727399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第一次寒冬</a:t>
              </a:r>
              <a:endParaRPr lang="ko-KR" altLang="en-US" sz="1400" b="1" dirty="0">
                <a:solidFill>
                  <a:schemeClr val="accent1"/>
                </a:solidFill>
                <a:latin typeface="Microsoft YaHei" panose="020B0503020204020204" pitchFamily="34" charset="-122"/>
              </a:endParaRPr>
            </a:p>
          </p:txBody>
        </p:sp>
      </p:grpSp>
      <p:grpSp>
        <p:nvGrpSpPr>
          <p:cNvPr id="41" name="Group 43">
            <a:extLst>
              <a:ext uri="{FF2B5EF4-FFF2-40B4-BE49-F238E27FC236}">
                <a16:creationId xmlns:a16="http://schemas.microsoft.com/office/drawing/2014/main" id="{D4B0E986-4337-4364-0175-114DB377670A}"/>
              </a:ext>
            </a:extLst>
          </p:cNvPr>
          <p:cNvGrpSpPr/>
          <p:nvPr/>
        </p:nvGrpSpPr>
        <p:grpSpPr>
          <a:xfrm>
            <a:off x="3780514" y="3786972"/>
            <a:ext cx="1835674" cy="1077218"/>
            <a:chOff x="1099970" y="4759849"/>
            <a:chExt cx="1727399" cy="1077218"/>
          </a:xfrm>
        </p:grpSpPr>
        <p:sp>
          <p:nvSpPr>
            <p:cNvPr id="42" name="TextBox 44">
              <a:extLst>
                <a:ext uri="{FF2B5EF4-FFF2-40B4-BE49-F238E27FC236}">
                  <a16:creationId xmlns:a16="http://schemas.microsoft.com/office/drawing/2014/main" id="{65A8374D-3717-EE0A-A9BE-9917C8497EF7}"/>
                </a:ext>
              </a:extLst>
            </p:cNvPr>
            <p:cNvSpPr txBox="1"/>
            <p:nvPr/>
          </p:nvSpPr>
          <p:spPr>
            <a:xfrm>
              <a:off x="1109104" y="5006070"/>
              <a:ext cx="17182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反向傳播算法</a:t>
              </a:r>
              <a:r>
                <a:rPr lang="en-US" altLang="zh-TW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(BP)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TW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SVM</a:t>
              </a: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和決策樹興起</a:t>
              </a:r>
              <a:endPara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專家系統</a:t>
              </a:r>
              <a:endPara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類神經網路雛形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3" name="TextBox 45">
              <a:extLst>
                <a:ext uri="{FF2B5EF4-FFF2-40B4-BE49-F238E27FC236}">
                  <a16:creationId xmlns:a16="http://schemas.microsoft.com/office/drawing/2014/main" id="{DD7D26FF-7188-EB6B-5193-B06F2E14ECBC}"/>
                </a:ext>
              </a:extLst>
            </p:cNvPr>
            <p:cNvSpPr txBox="1"/>
            <p:nvPr/>
          </p:nvSpPr>
          <p:spPr>
            <a:xfrm>
              <a:off x="1099970" y="4759849"/>
              <a:ext cx="1727399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第二次盛行</a:t>
              </a:r>
              <a:endParaRPr lang="ko-KR" altLang="en-US" sz="1400" b="1" dirty="0">
                <a:solidFill>
                  <a:schemeClr val="accent2"/>
                </a:solidFill>
                <a:latin typeface="Microsoft YaHei" panose="020B0503020204020204" pitchFamily="34" charset="-122"/>
              </a:endParaRPr>
            </a:p>
          </p:txBody>
        </p:sp>
      </p:grpSp>
      <p:grpSp>
        <p:nvGrpSpPr>
          <p:cNvPr id="44" name="Group 46">
            <a:extLst>
              <a:ext uri="{FF2B5EF4-FFF2-40B4-BE49-F238E27FC236}">
                <a16:creationId xmlns:a16="http://schemas.microsoft.com/office/drawing/2014/main" id="{79D74713-FB39-C45C-E170-EC3C233C1AF8}"/>
              </a:ext>
            </a:extLst>
          </p:cNvPr>
          <p:cNvGrpSpPr/>
          <p:nvPr/>
        </p:nvGrpSpPr>
        <p:grpSpPr>
          <a:xfrm>
            <a:off x="5539357" y="3786972"/>
            <a:ext cx="1835674" cy="1261884"/>
            <a:chOff x="1099970" y="4759849"/>
            <a:chExt cx="1727399" cy="1261884"/>
          </a:xfrm>
        </p:grpSpPr>
        <p:sp>
          <p:nvSpPr>
            <p:cNvPr id="45" name="TextBox 47">
              <a:extLst>
                <a:ext uri="{FF2B5EF4-FFF2-40B4-BE49-F238E27FC236}">
                  <a16:creationId xmlns:a16="http://schemas.microsoft.com/office/drawing/2014/main" id="{8665A732-E79C-88B3-8F42-03C2B3B84DE2}"/>
                </a:ext>
              </a:extLst>
            </p:cNvPr>
            <p:cNvSpPr txBox="1"/>
            <p:nvPr/>
          </p:nvSpPr>
          <p:spPr>
            <a:xfrm>
              <a:off x="1109104" y="5006070"/>
              <a:ext cx="171826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TW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Apple</a:t>
              </a: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和</a:t>
              </a:r>
              <a:r>
                <a:rPr lang="en-US" altLang="zh-TW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IBM</a:t>
              </a: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生產的機器性能不斷提升</a:t>
              </a:r>
              <a:endPara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硬體市場需求下降</a:t>
              </a:r>
              <a:endPara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專家系統維護成本高</a:t>
              </a:r>
              <a:endPara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大幅減少資金贊助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46" name="TextBox 48">
              <a:extLst>
                <a:ext uri="{FF2B5EF4-FFF2-40B4-BE49-F238E27FC236}">
                  <a16:creationId xmlns:a16="http://schemas.microsoft.com/office/drawing/2014/main" id="{17285A8C-2999-DEE8-8CD2-662118484EA0}"/>
                </a:ext>
              </a:extLst>
            </p:cNvPr>
            <p:cNvSpPr txBox="1"/>
            <p:nvPr/>
          </p:nvSpPr>
          <p:spPr>
            <a:xfrm>
              <a:off x="1099970" y="4759849"/>
              <a:ext cx="1727399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第二次寒冬</a:t>
              </a:r>
              <a:endParaRPr lang="ko-KR" altLang="en-US" sz="1400" b="1" dirty="0">
                <a:solidFill>
                  <a:schemeClr val="accent1"/>
                </a:solidFill>
                <a:latin typeface="Microsoft YaHei" panose="020B0503020204020204" pitchFamily="34" charset="-122"/>
              </a:endParaRPr>
            </a:p>
          </p:txBody>
        </p:sp>
      </p:grpSp>
      <p:sp>
        <p:nvSpPr>
          <p:cNvPr id="47" name="직사각형 113">
            <a:extLst>
              <a:ext uri="{FF2B5EF4-FFF2-40B4-BE49-F238E27FC236}">
                <a16:creationId xmlns:a16="http://schemas.microsoft.com/office/drawing/2014/main" id="{1B64B50E-F84F-A01C-6BD9-E2D714751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55864"/>
            <a:ext cx="9861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1956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8" name="Group 46">
            <a:extLst>
              <a:ext uri="{FF2B5EF4-FFF2-40B4-BE49-F238E27FC236}">
                <a16:creationId xmlns:a16="http://schemas.microsoft.com/office/drawing/2014/main" id="{84235634-39C9-255E-9F3E-50E6ECC83028}"/>
              </a:ext>
            </a:extLst>
          </p:cNvPr>
          <p:cNvGrpSpPr/>
          <p:nvPr/>
        </p:nvGrpSpPr>
        <p:grpSpPr>
          <a:xfrm>
            <a:off x="9218269" y="3786972"/>
            <a:ext cx="2128586" cy="1446550"/>
            <a:chOff x="1099970" y="4759849"/>
            <a:chExt cx="2003034" cy="1446550"/>
          </a:xfrm>
        </p:grpSpPr>
        <p:sp>
          <p:nvSpPr>
            <p:cNvPr id="49" name="TextBox 47">
              <a:extLst>
                <a:ext uri="{FF2B5EF4-FFF2-40B4-BE49-F238E27FC236}">
                  <a16:creationId xmlns:a16="http://schemas.microsoft.com/office/drawing/2014/main" id="{BF913AFE-2917-E119-1589-BACDD2EAAB8B}"/>
                </a:ext>
              </a:extLst>
            </p:cNvPr>
            <p:cNvSpPr txBox="1"/>
            <p:nvPr/>
          </p:nvSpPr>
          <p:spPr>
            <a:xfrm>
              <a:off x="1109104" y="5006070"/>
              <a:ext cx="19939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硬體</a:t>
              </a:r>
              <a:r>
                <a:rPr lang="en-US" altLang="zh-TW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(GPU)+</a:t>
              </a: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資料大量增加</a:t>
              </a:r>
              <a:r>
                <a:rPr lang="en-US" altLang="zh-TW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+</a:t>
              </a: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技術突破</a:t>
              </a:r>
              <a:endPara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TW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2012</a:t>
              </a: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年</a:t>
              </a:r>
              <a:r>
                <a:rPr lang="en-US" altLang="zh-TW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:</a:t>
              </a: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 </a:t>
              </a:r>
              <a:r>
                <a:rPr lang="en-US" altLang="zh-TW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AlexNet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TW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2016</a:t>
              </a: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年</a:t>
              </a:r>
              <a:r>
                <a:rPr lang="en-US" altLang="zh-TW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:</a:t>
              </a: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 </a:t>
              </a:r>
              <a:r>
                <a:rPr lang="en-US" altLang="zh-TW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AlphaGo</a:t>
              </a: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擊敗人類棋手</a:t>
              </a:r>
              <a:endPara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TW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2022</a:t>
              </a: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年</a:t>
              </a:r>
              <a:r>
                <a:rPr lang="en-US" altLang="zh-TW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:</a:t>
              </a: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 </a:t>
              </a:r>
              <a:r>
                <a:rPr lang="en-US" altLang="zh-TW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ChatGPT</a:t>
              </a: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問世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50" name="TextBox 48">
              <a:extLst>
                <a:ext uri="{FF2B5EF4-FFF2-40B4-BE49-F238E27FC236}">
                  <a16:creationId xmlns:a16="http://schemas.microsoft.com/office/drawing/2014/main" id="{99A1025D-D7F4-C126-3DAA-99F6F480AACC}"/>
                </a:ext>
              </a:extLst>
            </p:cNvPr>
            <p:cNvSpPr txBox="1"/>
            <p:nvPr/>
          </p:nvSpPr>
          <p:spPr>
            <a:xfrm>
              <a:off x="1099970" y="4759849"/>
              <a:ext cx="1727399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第三次盛行</a:t>
              </a:r>
              <a:endParaRPr lang="ko-KR" altLang="en-US" sz="1400" b="1" dirty="0">
                <a:solidFill>
                  <a:schemeClr val="accent2"/>
                </a:solidFill>
                <a:latin typeface="Microsoft YaHei" panose="020B0503020204020204" pitchFamily="34" charset="-122"/>
              </a:endParaRPr>
            </a:p>
          </p:txBody>
        </p:sp>
      </p:grpSp>
      <p:grpSp>
        <p:nvGrpSpPr>
          <p:cNvPr id="51" name="Group 46">
            <a:extLst>
              <a:ext uri="{FF2B5EF4-FFF2-40B4-BE49-F238E27FC236}">
                <a16:creationId xmlns:a16="http://schemas.microsoft.com/office/drawing/2014/main" id="{1883006E-75F2-363E-567F-FBBECF5E71F7}"/>
              </a:ext>
            </a:extLst>
          </p:cNvPr>
          <p:cNvGrpSpPr/>
          <p:nvPr/>
        </p:nvGrpSpPr>
        <p:grpSpPr>
          <a:xfrm>
            <a:off x="7372136" y="3786972"/>
            <a:ext cx="1835674" cy="1077218"/>
            <a:chOff x="1099970" y="4759849"/>
            <a:chExt cx="1727399" cy="1077218"/>
          </a:xfrm>
        </p:grpSpPr>
        <p:sp>
          <p:nvSpPr>
            <p:cNvPr id="52" name="TextBox 47">
              <a:extLst>
                <a:ext uri="{FF2B5EF4-FFF2-40B4-BE49-F238E27FC236}">
                  <a16:creationId xmlns:a16="http://schemas.microsoft.com/office/drawing/2014/main" id="{FCAFDEE4-8DBA-3765-CBB2-44B92582840A}"/>
                </a:ext>
              </a:extLst>
            </p:cNvPr>
            <p:cNvSpPr txBox="1"/>
            <p:nvPr/>
          </p:nvSpPr>
          <p:spPr>
            <a:xfrm>
              <a:off x="1109104" y="5006070"/>
              <a:ext cx="17182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深度學習、大數據、雲端計算等基礎技術發展</a:t>
              </a:r>
              <a:endPara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TW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NVIDIA</a:t>
              </a: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提出</a:t>
              </a:r>
              <a:r>
                <a:rPr lang="en-US" altLang="zh-TW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CUDA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53" name="TextBox 48">
              <a:extLst>
                <a:ext uri="{FF2B5EF4-FFF2-40B4-BE49-F238E27FC236}">
                  <a16:creationId xmlns:a16="http://schemas.microsoft.com/office/drawing/2014/main" id="{828935ED-8D63-FB3D-B564-C921002BF8A4}"/>
                </a:ext>
              </a:extLst>
            </p:cNvPr>
            <p:cNvSpPr txBox="1"/>
            <p:nvPr/>
          </p:nvSpPr>
          <p:spPr>
            <a:xfrm>
              <a:off x="1099970" y="4759849"/>
              <a:ext cx="1727399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技術突破</a:t>
              </a:r>
              <a:endParaRPr lang="ko-KR" altLang="en-US" sz="1400" b="1" dirty="0">
                <a:solidFill>
                  <a:schemeClr val="accent6"/>
                </a:solidFill>
                <a:latin typeface="Microsoft YaHei" panose="020B0503020204020204" pitchFamily="34" charset="-122"/>
              </a:endParaRPr>
            </a:p>
          </p:txBody>
        </p:sp>
      </p:grp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78E292CD-5F0E-8825-33AA-586736DDDCD4}"/>
              </a:ext>
            </a:extLst>
          </p:cNvPr>
          <p:cNvSpPr txBox="1"/>
          <p:nvPr/>
        </p:nvSpPr>
        <p:spPr>
          <a:xfrm>
            <a:off x="1049194" y="932401"/>
            <a:ext cx="5578245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zh-TW" altLang="en-US" sz="18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人工智慧</a:t>
            </a:r>
            <a:r>
              <a:rPr lang="zh-TW" altLang="en-US" sz="1800" u="sng" dirty="0"/>
              <a:t> </a:t>
            </a:r>
            <a:r>
              <a:rPr lang="en-US" altLang="zh-TW" b="1" u="sng" dirty="0">
                <a:solidFill>
                  <a:srgbClr val="292929"/>
                </a:solidFill>
                <a:effectLst/>
                <a:latin typeface="charter"/>
              </a:rPr>
              <a:t>Artificial Intelligence </a:t>
            </a:r>
          </a:p>
          <a:p>
            <a:pPr algn="just"/>
            <a:r>
              <a:rPr lang="zh-TW" altLang="en-US" sz="1600" b="0" i="1" dirty="0">
                <a:solidFill>
                  <a:srgbClr val="292929"/>
                </a:solidFill>
                <a:effectLst/>
                <a:latin typeface="charter"/>
              </a:rPr>
              <a:t>    </a:t>
            </a:r>
            <a:r>
              <a:rPr lang="en-US" altLang="zh-TW" sz="1600" b="0" i="1" dirty="0">
                <a:solidFill>
                  <a:srgbClr val="292929"/>
                </a:solidFill>
                <a:effectLst/>
                <a:latin typeface="charter"/>
              </a:rPr>
              <a:t>“Intelligent Agents“ refers to the ability of the computer to simulate/model human thinking processes to imitate human ability or behavior.</a:t>
            </a:r>
            <a:endParaRPr lang="zh-TW" altLang="en-US" sz="1600" dirty="0"/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9D165323-A36F-A77D-0E9F-0AF650556311}"/>
              </a:ext>
            </a:extLst>
          </p:cNvPr>
          <p:cNvSpPr txBox="1"/>
          <p:nvPr/>
        </p:nvSpPr>
        <p:spPr>
          <a:xfrm>
            <a:off x="11029095" y="3009734"/>
            <a:ext cx="135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Now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378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>
            <a:extLst>
              <a:ext uri="{FF2B5EF4-FFF2-40B4-BE49-F238E27FC236}">
                <a16:creationId xmlns:a16="http://schemas.microsoft.com/office/drawing/2014/main" id="{6F3D02B3-293A-9DDA-844C-BF182102B481}"/>
              </a:ext>
            </a:extLst>
          </p:cNvPr>
          <p:cNvGrpSpPr/>
          <p:nvPr/>
        </p:nvGrpSpPr>
        <p:grpSpPr>
          <a:xfrm>
            <a:off x="-4206241" y="2365730"/>
            <a:ext cx="10061422" cy="5396726"/>
            <a:chOff x="137180" y="2657318"/>
            <a:chExt cx="6489790" cy="407646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A7D3AE62-6EF1-EDCC-B927-2547A43220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03" r="1454"/>
            <a:stretch/>
          </p:blipFill>
          <p:spPr>
            <a:xfrm>
              <a:off x="137180" y="2657318"/>
              <a:ext cx="6489790" cy="4076460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B9C2ED0-6F78-B26F-64E0-23B0FAB27252}"/>
                </a:ext>
              </a:extLst>
            </p:cNvPr>
            <p:cNvSpPr/>
            <p:nvPr/>
          </p:nvSpPr>
          <p:spPr>
            <a:xfrm>
              <a:off x="186885" y="2978997"/>
              <a:ext cx="1463077" cy="16120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26C4874C-EED2-9E38-0D20-3055F991FE0B}"/>
              </a:ext>
            </a:extLst>
          </p:cNvPr>
          <p:cNvGrpSpPr/>
          <p:nvPr/>
        </p:nvGrpSpPr>
        <p:grpSpPr>
          <a:xfrm>
            <a:off x="6794255" y="2657317"/>
            <a:ext cx="5162407" cy="4081755"/>
            <a:chOff x="6794255" y="2657317"/>
            <a:chExt cx="5162407" cy="408175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68B1652-D513-22F1-91EC-FD61C48C7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08" r="1637"/>
            <a:stretch/>
          </p:blipFill>
          <p:spPr>
            <a:xfrm>
              <a:off x="6794255" y="2657317"/>
              <a:ext cx="5162407" cy="4081755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CEA1DD5-08B3-DE4F-2D77-61E15C2B131A}"/>
                </a:ext>
              </a:extLst>
            </p:cNvPr>
            <p:cNvSpPr/>
            <p:nvPr/>
          </p:nvSpPr>
          <p:spPr>
            <a:xfrm>
              <a:off x="6847988" y="2870979"/>
              <a:ext cx="1215851" cy="16120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2A07CCB6-0689-E38B-A322-C7C4A2F71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785D1CD-269A-5C5A-B924-F47219132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E29C507-979A-9C6F-CDEF-B262ECA33DA5}"/>
              </a:ext>
            </a:extLst>
          </p:cNvPr>
          <p:cNvSpPr/>
          <p:nvPr/>
        </p:nvSpPr>
        <p:spPr>
          <a:xfrm>
            <a:off x="3868957" y="3527220"/>
            <a:ext cx="1327427" cy="695632"/>
          </a:xfrm>
          <a:prstGeom prst="rect">
            <a:avLst/>
          </a:prstGeom>
          <a:noFill/>
          <a:ln w="38100">
            <a:solidFill>
              <a:srgbClr val="D85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CD1BD47-B7B3-CC59-C9F0-64A66CC33E0B}"/>
              </a:ext>
            </a:extLst>
          </p:cNvPr>
          <p:cNvCxnSpPr>
            <a:cxnSpLocks/>
          </p:cNvCxnSpPr>
          <p:nvPr/>
        </p:nvCxnSpPr>
        <p:spPr>
          <a:xfrm>
            <a:off x="4019090" y="2619490"/>
            <a:ext cx="0" cy="907730"/>
          </a:xfrm>
          <a:prstGeom prst="straightConnector1">
            <a:avLst/>
          </a:prstGeom>
          <a:ln w="28575">
            <a:solidFill>
              <a:srgbClr val="D850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343003F3-DEAC-2B58-0FC9-2267F371DC6D}"/>
              </a:ext>
            </a:extLst>
          </p:cNvPr>
          <p:cNvSpPr/>
          <p:nvPr/>
        </p:nvSpPr>
        <p:spPr>
          <a:xfrm>
            <a:off x="4100052" y="2917752"/>
            <a:ext cx="816054" cy="322403"/>
          </a:xfrm>
          <a:prstGeom prst="rect">
            <a:avLst/>
          </a:prstGeom>
          <a:noFill/>
          <a:ln w="38100">
            <a:solidFill>
              <a:srgbClr val="D85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0CC353-8CCE-5106-775F-F46A6C04028F}"/>
              </a:ext>
            </a:extLst>
          </p:cNvPr>
          <p:cNvSpPr/>
          <p:nvPr/>
        </p:nvSpPr>
        <p:spPr>
          <a:xfrm>
            <a:off x="10793756" y="2817795"/>
            <a:ext cx="816054" cy="322403"/>
          </a:xfrm>
          <a:prstGeom prst="rect">
            <a:avLst/>
          </a:prstGeom>
          <a:noFill/>
          <a:ln w="38100">
            <a:solidFill>
              <a:srgbClr val="E899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721F9DAD-1E87-2874-5169-4235D0964FB1}"/>
              </a:ext>
            </a:extLst>
          </p:cNvPr>
          <p:cNvSpPr txBox="1"/>
          <p:nvPr/>
        </p:nvSpPr>
        <p:spPr>
          <a:xfrm>
            <a:off x="4100052" y="1839174"/>
            <a:ext cx="3548368" cy="369332"/>
          </a:xfrm>
          <a:prstGeom prst="rect">
            <a:avLst/>
          </a:prstGeom>
          <a:solidFill>
            <a:srgbClr val="82897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cs typeface="+mn-ea"/>
                <a:sym typeface="+mn-lt"/>
              </a:rPr>
              <a:t>LeNet with Cifar-10</a:t>
            </a:r>
            <a:endParaRPr lang="en-US" altLang="ko-KR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4B3367-DCE7-8A4A-00D2-36024F72B93D}"/>
              </a:ext>
            </a:extLst>
          </p:cNvPr>
          <p:cNvSpPr txBox="1"/>
          <p:nvPr/>
        </p:nvSpPr>
        <p:spPr>
          <a:xfrm>
            <a:off x="7651645" y="1719399"/>
            <a:ext cx="4415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任務利用</a:t>
            </a:r>
            <a:r>
              <a:rPr lang="en-US" altLang="zh-TW" b="1" dirty="0">
                <a:solidFill>
                  <a:srgbClr val="FF0000"/>
                </a:solidFill>
              </a:rPr>
              <a:t>LeNet-5</a:t>
            </a:r>
            <a:r>
              <a:rPr lang="zh-TW" altLang="en-US" b="1" dirty="0">
                <a:solidFill>
                  <a:srgbClr val="FF0000"/>
                </a:solidFill>
              </a:rPr>
              <a:t>或自己設計的模型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b="1" dirty="0">
                <a:solidFill>
                  <a:srgbClr val="FF0000"/>
                </a:solidFill>
              </a:rPr>
              <a:t>訓練</a:t>
            </a:r>
            <a:r>
              <a:rPr lang="en-US" altLang="zh-TW" b="1" dirty="0">
                <a:solidFill>
                  <a:srgbClr val="FF0000"/>
                </a:solidFill>
              </a:rPr>
              <a:t>Cifar10</a:t>
            </a:r>
            <a:r>
              <a:rPr lang="zh-TW" altLang="en-US" b="1" dirty="0">
                <a:solidFill>
                  <a:srgbClr val="FF0000"/>
                </a:solidFill>
              </a:rPr>
              <a:t>資料集，使</a:t>
            </a:r>
            <a:r>
              <a:rPr lang="en-US" altLang="zh-TW" b="1" dirty="0">
                <a:solidFill>
                  <a:srgbClr val="FF0000"/>
                </a:solidFill>
              </a:rPr>
              <a:t>Task</a:t>
            </a:r>
            <a:r>
              <a:rPr lang="zh-TW" altLang="en-US" b="1" dirty="0">
                <a:solidFill>
                  <a:srgbClr val="FF0000"/>
                </a:solidFill>
              </a:rPr>
              <a:t>達到</a:t>
            </a:r>
            <a:r>
              <a:rPr lang="en-US" altLang="zh-TW" b="1" dirty="0">
                <a:solidFill>
                  <a:srgbClr val="FF0000"/>
                </a:solidFill>
              </a:rPr>
              <a:t>0.5</a:t>
            </a:r>
            <a:r>
              <a:rPr lang="zh-TW" altLang="en-US" b="1" dirty="0">
                <a:solidFill>
                  <a:srgbClr val="FF0000"/>
                </a:solidFill>
              </a:rPr>
              <a:t>以上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0812C55F-DCDF-EABB-FDCD-C5BE69FF9C1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726873" y="2348345"/>
            <a:ext cx="7066883" cy="630652"/>
          </a:xfrm>
          <a:prstGeom prst="straightConnector1">
            <a:avLst/>
          </a:prstGeom>
          <a:ln w="28575">
            <a:solidFill>
              <a:srgbClr val="D850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>
            <a:extLst>
              <a:ext uri="{FF2B5EF4-FFF2-40B4-BE49-F238E27FC236}">
                <a16:creationId xmlns:a16="http://schemas.microsoft.com/office/drawing/2014/main" id="{40187CD4-6207-749D-01F9-25FB688F65BD}"/>
              </a:ext>
            </a:extLst>
          </p:cNvPr>
          <p:cNvSpPr txBox="1"/>
          <p:nvPr/>
        </p:nvSpPr>
        <p:spPr>
          <a:xfrm>
            <a:off x="833273" y="1755282"/>
            <a:ext cx="334957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上傳以下三張</a:t>
            </a:r>
            <a:r>
              <a:rPr lang="zh-TW" altLang="en-US" sz="1400" b="1" dirty="0">
                <a:solidFill>
                  <a:srgbClr val="C00000"/>
                </a:solidFill>
                <a:cs typeface="+mn-ea"/>
                <a:sym typeface="+mn-lt"/>
              </a:rPr>
              <a:t>截圖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至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Moodle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AEEF1C3-297A-2AC1-ACBB-729596EBDBBA}"/>
              </a:ext>
            </a:extLst>
          </p:cNvPr>
          <p:cNvSpPr txBox="1"/>
          <p:nvPr/>
        </p:nvSpPr>
        <p:spPr>
          <a:xfrm>
            <a:off x="1041474" y="2035504"/>
            <a:ext cx="5054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你的模型 </a:t>
            </a:r>
            <a:r>
              <a:rPr lang="en-US" altLang="zh-TW" sz="12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(</a:t>
            </a:r>
            <a:r>
              <a:rPr lang="zh-TW" altLang="en-US" sz="12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資料集須為</a:t>
            </a:r>
            <a:r>
              <a:rPr lang="en-US" altLang="zh-TW" sz="12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Cifar-10)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追蹤項目</a:t>
            </a:r>
            <a:r>
              <a:rPr lang="en-US" altLang="zh-TW" sz="12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:</a:t>
            </a:r>
            <a:r>
              <a:rPr lang="zh-TW" altLang="en-US" sz="12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 顯示預測及正確標籤</a:t>
            </a:r>
            <a:endParaRPr lang="en-US" altLang="zh-TW" sz="1200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訓練記錄</a:t>
            </a:r>
            <a:r>
              <a:rPr lang="en-US" altLang="zh-TW" sz="12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:</a:t>
            </a:r>
            <a:r>
              <a:rPr lang="zh-TW" altLang="en-US" sz="12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 請將滑鼠移至</a:t>
            </a:r>
            <a:r>
              <a:rPr lang="en-US" altLang="zh-TW" sz="12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Task</a:t>
            </a:r>
            <a:r>
              <a:rPr lang="zh-TW" altLang="en-US" sz="12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上，顯示準確度</a:t>
            </a:r>
            <a:endParaRPr lang="en-US" altLang="zh-TW" sz="1200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87182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0DDDEB91-7424-91C9-3F5B-3AFE184F4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有興趣的同學歡迎來本實驗室</a:t>
            </a:r>
            <a:r>
              <a:rPr lang="en-US" altLang="zh-TW" sz="4000" dirty="0">
                <a:latin typeface="+mj-lt"/>
              </a:rPr>
              <a:t>(65912)</a:t>
            </a:r>
            <a:r>
              <a:rPr lang="zh-TW" altLang="en-US" sz="4000" dirty="0"/>
              <a:t>了解</a:t>
            </a:r>
            <a:r>
              <a:rPr lang="en-US" altLang="zh-TW" sz="4000" dirty="0"/>
              <a:t>!</a:t>
            </a:r>
            <a:endParaRPr lang="zh-TW" altLang="en-US" sz="4000" dirty="0"/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C6341414-8498-85FA-7E58-4D42211C8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1800" dirty="0">
                <a:latin typeface="+mn-ea"/>
                <a:ea typeface="+mn-ea"/>
              </a:rPr>
              <a:t>創新系統軟體應用實驗室</a:t>
            </a:r>
            <a:r>
              <a:rPr lang="en-US" altLang="zh-TW" sz="1800" dirty="0">
                <a:latin typeface="+mn-ea"/>
                <a:ea typeface="+mn-ea"/>
              </a:rPr>
              <a:t>(65912)</a:t>
            </a:r>
          </a:p>
          <a:p>
            <a:r>
              <a:rPr lang="en-US" altLang="zh-TW" sz="1800" dirty="0">
                <a:latin typeface="+mn-ea"/>
                <a:ea typeface="+mn-ea"/>
              </a:rPr>
              <a:t>(Creative System Software Application Lab, CSSA Lab)</a:t>
            </a:r>
          </a:p>
          <a:p>
            <a:r>
              <a:rPr lang="zh-TW" altLang="en-US" sz="1800" dirty="0">
                <a:latin typeface="+mn-ea"/>
                <a:ea typeface="+mn-ea"/>
              </a:rPr>
              <a:t>我們主要的研究領域為</a:t>
            </a:r>
            <a:r>
              <a:rPr lang="zh-TW" altLang="en-US" sz="1800" b="1" dirty="0">
                <a:latin typeface="+mn-ea"/>
                <a:ea typeface="+mn-ea"/>
              </a:rPr>
              <a:t>人工智慧與深度學習</a:t>
            </a:r>
            <a:endParaRPr lang="en-US" altLang="zh-TW" sz="1800" b="1" dirty="0">
              <a:latin typeface="+mn-ea"/>
              <a:ea typeface="+mn-ea"/>
            </a:endParaRPr>
          </a:p>
          <a:p>
            <a:r>
              <a:rPr lang="zh-TW" altLang="en-US" sz="1800" dirty="0">
                <a:latin typeface="+mn-ea"/>
                <a:ea typeface="+mn-ea"/>
              </a:rPr>
              <a:t>目前實驗室主要在進行的專案有</a:t>
            </a:r>
            <a:endParaRPr lang="en-US" altLang="zh-TW" sz="1800" dirty="0">
              <a:latin typeface="+mn-ea"/>
              <a:ea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F58CC9-CDA5-A534-6A2C-4369B01FEA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1" t="1925" r="2061" b="-583"/>
          <a:stretch/>
        </p:blipFill>
        <p:spPr>
          <a:xfrm>
            <a:off x="9701293" y="1924606"/>
            <a:ext cx="1820916" cy="1836613"/>
          </a:xfrm>
          <a:prstGeom prst="rect">
            <a:avLst/>
          </a:prstGeom>
        </p:spPr>
      </p:pic>
      <p:pic>
        <p:nvPicPr>
          <p:cNvPr id="6" name="圖形 5">
            <a:extLst>
              <a:ext uri="{FF2B5EF4-FFF2-40B4-BE49-F238E27FC236}">
                <a16:creationId xmlns:a16="http://schemas.microsoft.com/office/drawing/2014/main" id="{F48BE4A4-F13D-C601-53BA-73D8691FB8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2934" y="4471867"/>
            <a:ext cx="1567084" cy="1567084"/>
          </a:xfrm>
          <a:prstGeom prst="rect">
            <a:avLst/>
          </a:prstGeom>
        </p:spPr>
      </p:pic>
      <p:pic>
        <p:nvPicPr>
          <p:cNvPr id="2050" name="Picture 2" descr="Medical imaging - Wikipedia">
            <a:extLst>
              <a:ext uri="{FF2B5EF4-FFF2-40B4-BE49-F238E27FC236}">
                <a16:creationId xmlns:a16="http://schemas.microsoft.com/office/drawing/2014/main" id="{F5AD209A-F844-0C7F-59A0-CF5F4AAFB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728" y="4714621"/>
            <a:ext cx="1397789" cy="138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4 Natural Language Processing Techniques Evolving the NLP Industry">
            <a:extLst>
              <a:ext uri="{FF2B5EF4-FFF2-40B4-BE49-F238E27FC236}">
                <a16:creationId xmlns:a16="http://schemas.microsoft.com/office/drawing/2014/main" id="{07716285-7535-3C24-802A-35C939F9E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097" y="4673824"/>
            <a:ext cx="2407308" cy="142078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96CE6F54-727C-1FBA-6F8D-7936475D9F46}"/>
              </a:ext>
            </a:extLst>
          </p:cNvPr>
          <p:cNvSpPr txBox="1"/>
          <p:nvPr/>
        </p:nvSpPr>
        <p:spPr>
          <a:xfrm>
            <a:off x="1802487" y="4030225"/>
            <a:ext cx="4087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1400" dirty="0"/>
              <a:t>Ladder : </a:t>
            </a:r>
            <a:r>
              <a:rPr lang="zh-TW" altLang="en-US" sz="1400" dirty="0"/>
              <a:t>深度學習類神經網路視覺化整合平台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0BF0921-600C-9B2E-CC98-FBE07EDF495E}"/>
              </a:ext>
            </a:extLst>
          </p:cNvPr>
          <p:cNvSpPr txBox="1"/>
          <p:nvPr/>
        </p:nvSpPr>
        <p:spPr>
          <a:xfrm>
            <a:off x="6719093" y="4027880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1400" dirty="0"/>
              <a:t>醫學影像處理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F5B4673-6CB0-DFCF-E159-2CFAA23E8CFD}"/>
              </a:ext>
            </a:extLst>
          </p:cNvPr>
          <p:cNvSpPr txBox="1"/>
          <p:nvPr/>
        </p:nvSpPr>
        <p:spPr>
          <a:xfrm>
            <a:off x="9645765" y="4027880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1400" dirty="0"/>
              <a:t>自然語言處理</a:t>
            </a:r>
          </a:p>
        </p:txBody>
      </p:sp>
    </p:spTree>
    <p:extLst>
      <p:ext uri="{BB962C8B-B14F-4D97-AF65-F5344CB8AC3E}">
        <p14:creationId xmlns:p14="http://schemas.microsoft.com/office/powerpoint/2010/main" val="35323781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D38275-4F6C-5BE3-745B-DF44B6595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課程結束後問卷填寫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D1A4B54-A08A-9050-BCF4-5463A85E8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內容版面配置區 10">
            <a:extLst>
              <a:ext uri="{FF2B5EF4-FFF2-40B4-BE49-F238E27FC236}">
                <a16:creationId xmlns:a16="http://schemas.microsoft.com/office/drawing/2014/main" id="{2CFDC378-1D35-BA4B-48C4-D9C08B453F09}"/>
              </a:ext>
            </a:extLst>
          </p:cNvPr>
          <p:cNvSpPr txBox="1">
            <a:spLocks/>
          </p:cNvSpPr>
          <p:nvPr/>
        </p:nvSpPr>
        <p:spPr>
          <a:xfrm>
            <a:off x="1292378" y="2191267"/>
            <a:ext cx="10061421" cy="3985695"/>
          </a:xfrm>
          <a:prstGeom prst="rect">
            <a:avLst/>
          </a:prstGeom>
        </p:spPr>
        <p:txBody>
          <a:bodyPr>
            <a:normAutofit/>
          </a:bodyPr>
          <a:lstStyle>
            <a:lvl1pPr marL="447675" indent="-447675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52500"/>
              </a:buClr>
              <a:buFont typeface="微軟正黑體" panose="020B0604030504040204" pitchFamily="34" charset="-120"/>
              <a:buChar char="￭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微軟正黑體" panose="020B0604030504040204" pitchFamily="34" charset="-120"/>
              <a:buChar char="￭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微軟正黑體" panose="020B0604030504040204" pitchFamily="34" charset="-120"/>
              <a:buChar char="￭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latin typeface="+mn-ea"/>
                <a:ea typeface="+mn-ea"/>
              </a:rPr>
              <a:t>課程結束後，請同學花費</a:t>
            </a:r>
            <a:r>
              <a:rPr lang="en-US" altLang="zh-TW" sz="1800" dirty="0">
                <a:latin typeface="+mn-ea"/>
                <a:ea typeface="+mn-ea"/>
              </a:rPr>
              <a:t>10</a:t>
            </a:r>
            <a:r>
              <a:rPr lang="zh-TW" altLang="en-US" sz="1800" dirty="0">
                <a:latin typeface="+mn-ea"/>
                <a:ea typeface="+mn-ea"/>
              </a:rPr>
              <a:t>分鐘左右時間來填寫問卷。請依據您的學習經驗、意見真實填寫即可，這對於我們瞭解學生對於人工智慧（</a:t>
            </a:r>
            <a:r>
              <a:rPr lang="en-US" altLang="zh-TW" sz="1800" dirty="0">
                <a:latin typeface="+mn-ea"/>
                <a:ea typeface="+mn-ea"/>
              </a:rPr>
              <a:t>AI</a:t>
            </a:r>
            <a:r>
              <a:rPr lang="zh-TW" altLang="en-US" sz="1800" dirty="0">
                <a:latin typeface="+mn-ea"/>
                <a:ea typeface="+mn-ea"/>
              </a:rPr>
              <a:t>）學習平台的看法至關重要。</a:t>
            </a:r>
            <a:endParaRPr lang="en-US" altLang="zh-TW" sz="1800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zh-TW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可以參考簡報內容</a:t>
            </a:r>
            <a:endParaRPr lang="en-US" altLang="zh-TW" sz="1800" b="1" dirty="0">
              <a:solidFill>
                <a:srgbClr val="FF0000"/>
              </a:solidFill>
              <a:latin typeface="+mn-ea"/>
              <a:ea typeface="+mn-ea"/>
            </a:endParaRPr>
          </a:p>
          <a:p>
            <a:r>
              <a:rPr lang="zh-TW" altLang="en-US" sz="1800" dirty="0">
                <a:latin typeface="+mn-ea"/>
                <a:ea typeface="+mn-ea"/>
              </a:rPr>
              <a:t>中文版問卷填寫連結</a:t>
            </a:r>
            <a:endParaRPr lang="en-US" altLang="zh-TW" sz="1800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zh-TW" sz="1800" dirty="0">
                <a:latin typeface="+mn-ea"/>
                <a:ea typeface="+mn-ea"/>
                <a:hlinkClick r:id="rId2"/>
              </a:rPr>
              <a:t>https://docs.google.com/forms/d/e/1FAIpQLSfvxWikhSaaWne5M1PNa3DRoaBEFvIe56sg2bF4RMCc65P0Mw/viewform</a:t>
            </a:r>
            <a:endParaRPr lang="en-US" altLang="zh-TW" sz="1800" dirty="0">
              <a:latin typeface="+mn-ea"/>
              <a:ea typeface="+mn-ea"/>
            </a:endParaRPr>
          </a:p>
          <a:p>
            <a:r>
              <a:rPr lang="zh-TW" altLang="en-US" sz="1800" dirty="0">
                <a:latin typeface="+mn-ea"/>
                <a:ea typeface="+mn-ea"/>
              </a:rPr>
              <a:t>英文版問卷填寫連結</a:t>
            </a:r>
            <a:endParaRPr lang="en-US" altLang="zh-TW" sz="1800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zh-TW" sz="1800" dirty="0">
                <a:latin typeface="+mn-ea"/>
                <a:ea typeface="+mn-ea"/>
                <a:hlinkClick r:id="rId3"/>
              </a:rPr>
              <a:t>https://docs.google.com/forms/d/e/1FAIpQLSfjxjkLN9ZdmrcUiFEsKUMknMyT4IKAammBf17z_NP46jYHZQ/viewform</a:t>
            </a:r>
            <a:endParaRPr lang="en-US" altLang="zh-TW" sz="1800" dirty="0">
              <a:latin typeface="+mn-ea"/>
              <a:ea typeface="+mn-ea"/>
            </a:endParaRPr>
          </a:p>
          <a:p>
            <a:pPr marL="0" indent="0">
              <a:buNone/>
            </a:pPr>
            <a:endParaRPr lang="en-US" altLang="zh-TW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25492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 descr="謝謝大家">
            <a:extLst>
              <a:ext uri="{FF2B5EF4-FFF2-40B4-BE49-F238E27FC236}">
                <a16:creationId xmlns:a16="http://schemas.microsoft.com/office/drawing/2014/main" id="{90EFA214-F970-C219-6562-ED2C36A82C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2" r="17687" b="1"/>
          <a:stretch/>
        </p:blipFill>
        <p:spPr bwMode="auto">
          <a:xfrm>
            <a:off x="-6507" y="1183339"/>
            <a:ext cx="4046132" cy="57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極度感謝">
            <a:extLst>
              <a:ext uri="{FF2B5EF4-FFF2-40B4-BE49-F238E27FC236}">
                <a16:creationId xmlns:a16="http://schemas.microsoft.com/office/drawing/2014/main" id="{A335EBAD-A436-2F3A-76A3-68CCAF8D9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6" r="25478" b="-1"/>
          <a:stretch/>
        </p:blipFill>
        <p:spPr bwMode="auto">
          <a:xfrm>
            <a:off x="4094960" y="10"/>
            <a:ext cx="4029005" cy="570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報告完畢謝謝大家">
            <a:extLst>
              <a:ext uri="{FF2B5EF4-FFF2-40B4-BE49-F238E27FC236}">
                <a16:creationId xmlns:a16="http://schemas.microsoft.com/office/drawing/2014/main" id="{CC21231B-FED6-0357-5C9D-5CDFE96AB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5" r="14932" b="1"/>
          <a:stretch/>
        </p:blipFill>
        <p:spPr bwMode="auto">
          <a:xfrm>
            <a:off x="8179346" y="1239706"/>
            <a:ext cx="4012654" cy="57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74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09A84-CC1B-69A3-25AD-E5BD69872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AI</a:t>
            </a:r>
            <a:r>
              <a:rPr lang="zh-TW" altLang="en-US" dirty="0"/>
              <a:t>又分成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pic>
        <p:nvPicPr>
          <p:cNvPr id="5" name="內容版面配置區 4" descr="一張含有 文字, 螢幕擷取畫面, 圓形, 圖表 的圖片&#10;&#10;自動產生的描述">
            <a:extLst>
              <a:ext uri="{FF2B5EF4-FFF2-40B4-BE49-F238E27FC236}">
                <a16:creationId xmlns:a16="http://schemas.microsoft.com/office/drawing/2014/main" id="{D15C7C59-AE04-7F11-0104-639C98BCEF3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2151" y="2190750"/>
            <a:ext cx="9481723" cy="3986213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96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F2D835-6051-C46F-2069-26C44FE45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機器學習與深度學習的差別</a:t>
            </a:r>
          </a:p>
        </p:txBody>
      </p:sp>
      <p:pic>
        <p:nvPicPr>
          <p:cNvPr id="5" name="內容版面配置區 4" descr="一張含有 螢幕擷取畫面, 圖形 的圖片&#10;&#10;自動產生的描述">
            <a:extLst>
              <a:ext uri="{FF2B5EF4-FFF2-40B4-BE49-F238E27FC236}">
                <a16:creationId xmlns:a16="http://schemas.microsoft.com/office/drawing/2014/main" id="{121FFDE1-E4D8-D7FC-BF64-FE61272C7FB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991355" y="2190750"/>
            <a:ext cx="8172916" cy="3986213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0" y="4070586"/>
            <a:ext cx="1338160" cy="139397"/>
          </a:xfrm>
          <a:prstGeom prst="rect">
            <a:avLst/>
          </a:prstGeom>
          <a:solidFill>
            <a:srgbClr val="F5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853840" y="4070586"/>
            <a:ext cx="1338160" cy="139397"/>
          </a:xfrm>
          <a:prstGeom prst="rect">
            <a:avLst/>
          </a:prstGeom>
          <a:solidFill>
            <a:srgbClr val="F5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083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9E0EB6-707B-18C5-66A4-4A4228E9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機器學習與深度學習的差別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D4DFCBF7-550C-5258-79AB-2119381D44FC}"/>
              </a:ext>
            </a:extLst>
          </p:cNvPr>
          <p:cNvCxnSpPr/>
          <p:nvPr/>
        </p:nvCxnSpPr>
        <p:spPr>
          <a:xfrm>
            <a:off x="1183558" y="4211279"/>
            <a:ext cx="1021325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0DC445-DA3D-7FAB-437D-E6D750BC1A4E}"/>
              </a:ext>
            </a:extLst>
          </p:cNvPr>
          <p:cNvSpPr txBox="1"/>
          <p:nvPr/>
        </p:nvSpPr>
        <p:spPr>
          <a:xfrm>
            <a:off x="5010765" y="1700178"/>
            <a:ext cx="21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lang="zh-TW" altLang="en-US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FF80D90-6017-DE7C-BE95-76AEA7B0DD5B}"/>
              </a:ext>
            </a:extLst>
          </p:cNvPr>
          <p:cNvSpPr txBox="1"/>
          <p:nvPr/>
        </p:nvSpPr>
        <p:spPr>
          <a:xfrm>
            <a:off x="5195912" y="4330188"/>
            <a:ext cx="180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Deep Learning</a:t>
            </a:r>
            <a:endParaRPr lang="zh-TW" altLang="en-US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 descr="一張含有 鮮豔, 油畫, 貓 的圖片&#10;&#10;自動產生的描述">
            <a:extLst>
              <a:ext uri="{FF2B5EF4-FFF2-40B4-BE49-F238E27FC236}">
                <a16:creationId xmlns:a16="http://schemas.microsoft.com/office/drawing/2014/main" id="{A1BA65A8-FA11-9C06-F716-75F6867DB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430" y="4792622"/>
            <a:ext cx="1855690" cy="1839600"/>
          </a:xfrm>
          <a:prstGeom prst="rect">
            <a:avLst/>
          </a:prstGeom>
        </p:spPr>
      </p:pic>
      <p:pic>
        <p:nvPicPr>
          <p:cNvPr id="13" name="圖片 12" descr="一張含有 哺乳動物, 貓, 家貓, 小型到中型大小的貓 的圖片&#10;&#10;自動產生的描述">
            <a:extLst>
              <a:ext uri="{FF2B5EF4-FFF2-40B4-BE49-F238E27FC236}">
                <a16:creationId xmlns:a16="http://schemas.microsoft.com/office/drawing/2014/main" id="{0D718100-E7D8-4411-0439-81395D985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699" y="4793351"/>
            <a:ext cx="1838871" cy="1838871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D375D1C4-2977-F0E2-AEB3-9252EC721FC7}"/>
              </a:ext>
            </a:extLst>
          </p:cNvPr>
          <p:cNvCxnSpPr>
            <a:stCxn id="13" idx="3"/>
          </p:cNvCxnSpPr>
          <p:nvPr/>
        </p:nvCxnSpPr>
        <p:spPr>
          <a:xfrm>
            <a:off x="3859570" y="5712787"/>
            <a:ext cx="435069" cy="0"/>
          </a:xfrm>
          <a:prstGeom prst="straightConnector1">
            <a:avLst/>
          </a:prstGeom>
          <a:ln w="38100">
            <a:solidFill>
              <a:srgbClr val="0072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6C5B96BB-824F-9E0A-AABE-713E316BE8DB}"/>
              </a:ext>
            </a:extLst>
          </p:cNvPr>
          <p:cNvSpPr/>
          <p:nvPr/>
        </p:nvSpPr>
        <p:spPr>
          <a:xfrm>
            <a:off x="4302963" y="4792622"/>
            <a:ext cx="1198800" cy="1839600"/>
          </a:xfrm>
          <a:prstGeom prst="rect">
            <a:avLst/>
          </a:prstGeom>
          <a:solidFill>
            <a:srgbClr val="0072B3"/>
          </a:solidFill>
          <a:ln>
            <a:solidFill>
              <a:srgbClr val="0072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CNN</a:t>
            </a:r>
          </a:p>
          <a:p>
            <a:pPr algn="ctr"/>
            <a:r>
              <a:rPr lang="en-US" altLang="zh-TW" sz="1600" dirty="0"/>
              <a:t>BackBone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0C3AB0D-969A-AF90-CD35-E21BF2315F76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>
            <a:off x="5501763" y="5712422"/>
            <a:ext cx="442667" cy="0"/>
          </a:xfrm>
          <a:prstGeom prst="straightConnector1">
            <a:avLst/>
          </a:prstGeom>
          <a:ln w="38100">
            <a:solidFill>
              <a:srgbClr val="0072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55BB814-42F1-0B01-889B-2CEAE185CB7E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>
            <a:off x="7800120" y="5712422"/>
            <a:ext cx="442666" cy="0"/>
          </a:xfrm>
          <a:prstGeom prst="straightConnector1">
            <a:avLst/>
          </a:prstGeom>
          <a:ln w="38100">
            <a:solidFill>
              <a:srgbClr val="0072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32139254-949F-A137-ED92-78A2E49587E6}"/>
              </a:ext>
            </a:extLst>
          </p:cNvPr>
          <p:cNvSpPr/>
          <p:nvPr/>
        </p:nvSpPr>
        <p:spPr>
          <a:xfrm>
            <a:off x="8242786" y="4792622"/>
            <a:ext cx="1197077" cy="1839600"/>
          </a:xfrm>
          <a:prstGeom prst="rect">
            <a:avLst/>
          </a:prstGeom>
          <a:solidFill>
            <a:srgbClr val="0072B3"/>
          </a:solidFill>
          <a:ln>
            <a:solidFill>
              <a:srgbClr val="0072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Model</a:t>
            </a:r>
          </a:p>
          <a:p>
            <a:pPr algn="ctr"/>
            <a:r>
              <a:rPr lang="en-US" altLang="zh-TW" sz="1600" dirty="0"/>
              <a:t>(Classifier)</a:t>
            </a:r>
            <a:endParaRPr lang="zh-TW" altLang="en-US" sz="1600" dirty="0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2AC47E29-CB17-6335-E526-CD31DE9FAEB3}"/>
              </a:ext>
            </a:extLst>
          </p:cNvPr>
          <p:cNvCxnSpPr>
            <a:cxnSpLocks/>
          </p:cNvCxnSpPr>
          <p:nvPr/>
        </p:nvCxnSpPr>
        <p:spPr>
          <a:xfrm flipV="1">
            <a:off x="9439863" y="5712785"/>
            <a:ext cx="373377" cy="1"/>
          </a:xfrm>
          <a:prstGeom prst="straightConnector1">
            <a:avLst/>
          </a:prstGeom>
          <a:ln w="38100">
            <a:solidFill>
              <a:srgbClr val="0072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A53F502-D969-00D2-C3C3-F7E2E949D547}"/>
              </a:ext>
            </a:extLst>
          </p:cNvPr>
          <p:cNvSpPr txBox="1"/>
          <p:nvPr/>
        </p:nvSpPr>
        <p:spPr>
          <a:xfrm>
            <a:off x="9901581" y="5528119"/>
            <a:ext cx="65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“cat”</a:t>
            </a:r>
            <a:endParaRPr lang="zh-TW" altLang="en-US" dirty="0"/>
          </a:p>
        </p:txBody>
      </p:sp>
      <p:pic>
        <p:nvPicPr>
          <p:cNvPr id="31" name="圖片 30" descr="一張含有 哺乳動物, 貓, 家貓, 小型到中型大小的貓 的圖片&#10;&#10;自動產生的描述">
            <a:extLst>
              <a:ext uri="{FF2B5EF4-FFF2-40B4-BE49-F238E27FC236}">
                <a16:creationId xmlns:a16="http://schemas.microsoft.com/office/drawing/2014/main" id="{8DFBAA88-99C1-EB43-CB90-5EEEE7B3A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699" y="2159600"/>
            <a:ext cx="1838871" cy="1838871"/>
          </a:xfrm>
          <a:prstGeom prst="rect">
            <a:avLst/>
          </a:prstGeom>
        </p:spPr>
      </p:pic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396C9272-6C65-BE6A-F6C4-979F7048891D}"/>
              </a:ext>
            </a:extLst>
          </p:cNvPr>
          <p:cNvCxnSpPr>
            <a:cxnSpLocks/>
            <a:stCxn id="31" idx="3"/>
            <a:endCxn id="39" idx="1"/>
          </p:cNvCxnSpPr>
          <p:nvPr/>
        </p:nvCxnSpPr>
        <p:spPr>
          <a:xfrm flipV="1">
            <a:off x="3859570" y="3079035"/>
            <a:ext cx="480170" cy="1"/>
          </a:xfrm>
          <a:prstGeom prst="straightConnector1">
            <a:avLst/>
          </a:prstGeom>
          <a:ln w="38100">
            <a:solidFill>
              <a:srgbClr val="0072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47FDC1F-017B-28CF-EBDC-43B600382258}"/>
              </a:ext>
            </a:extLst>
          </p:cNvPr>
          <p:cNvCxnSpPr>
            <a:cxnSpLocks/>
            <a:stCxn id="39" idx="3"/>
            <a:endCxn id="36" idx="1"/>
          </p:cNvCxnSpPr>
          <p:nvPr/>
        </p:nvCxnSpPr>
        <p:spPr>
          <a:xfrm>
            <a:off x="7762615" y="3079035"/>
            <a:ext cx="480171" cy="0"/>
          </a:xfrm>
          <a:prstGeom prst="straightConnector1">
            <a:avLst/>
          </a:prstGeom>
          <a:ln w="38100">
            <a:solidFill>
              <a:srgbClr val="0072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7AD35DE6-73D8-CF8D-F6F2-404D6BFC4E44}"/>
              </a:ext>
            </a:extLst>
          </p:cNvPr>
          <p:cNvSpPr/>
          <p:nvPr/>
        </p:nvSpPr>
        <p:spPr>
          <a:xfrm>
            <a:off x="8242786" y="2159235"/>
            <a:ext cx="1197077" cy="1839600"/>
          </a:xfrm>
          <a:prstGeom prst="rect">
            <a:avLst/>
          </a:prstGeom>
          <a:solidFill>
            <a:srgbClr val="0072B3"/>
          </a:solidFill>
          <a:ln>
            <a:solidFill>
              <a:srgbClr val="0072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Model</a:t>
            </a:r>
          </a:p>
          <a:p>
            <a:pPr algn="ctr"/>
            <a:r>
              <a:rPr lang="en-US" altLang="zh-TW" sz="1600" dirty="0"/>
              <a:t>(Classifier)</a:t>
            </a:r>
            <a:endParaRPr lang="zh-TW" altLang="en-US" sz="1600" dirty="0"/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8C110868-445D-74C3-FC86-65A6F579D0EE}"/>
              </a:ext>
            </a:extLst>
          </p:cNvPr>
          <p:cNvCxnSpPr>
            <a:cxnSpLocks/>
          </p:cNvCxnSpPr>
          <p:nvPr/>
        </p:nvCxnSpPr>
        <p:spPr>
          <a:xfrm flipV="1">
            <a:off x="9439137" y="3111662"/>
            <a:ext cx="373377" cy="1"/>
          </a:xfrm>
          <a:prstGeom prst="straightConnector1">
            <a:avLst/>
          </a:prstGeom>
          <a:ln w="38100">
            <a:solidFill>
              <a:srgbClr val="0072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D4568C2-E288-CEA4-84A4-04DC8E9156A2}"/>
              </a:ext>
            </a:extLst>
          </p:cNvPr>
          <p:cNvSpPr txBox="1"/>
          <p:nvPr/>
        </p:nvSpPr>
        <p:spPr>
          <a:xfrm>
            <a:off x="9900855" y="2926996"/>
            <a:ext cx="65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“cat”</a:t>
            </a:r>
            <a:endParaRPr lang="zh-TW" altLang="en-US" dirty="0"/>
          </a:p>
        </p:txBody>
      </p:sp>
      <p:graphicFrame>
        <p:nvGraphicFramePr>
          <p:cNvPr id="39" name="表格 39">
            <a:extLst>
              <a:ext uri="{FF2B5EF4-FFF2-40B4-BE49-F238E27FC236}">
                <a16:creationId xmlns:a16="http://schemas.microsoft.com/office/drawing/2014/main" id="{93320571-4F30-FEE8-C55B-131B0B5D9F30}"/>
              </a:ext>
            </a:extLst>
          </p:cNvPr>
          <p:cNvGraphicFramePr>
            <a:graphicFrameLocks noGrp="1"/>
          </p:cNvGraphicFramePr>
          <p:nvPr/>
        </p:nvGraphicFramePr>
        <p:xfrm>
          <a:off x="4339740" y="2562057"/>
          <a:ext cx="3422875" cy="1033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575">
                  <a:extLst>
                    <a:ext uri="{9D8B030D-6E8A-4147-A177-3AD203B41FA5}">
                      <a16:colId xmlns:a16="http://schemas.microsoft.com/office/drawing/2014/main" val="75301860"/>
                    </a:ext>
                  </a:extLst>
                </a:gridCol>
                <a:gridCol w="684575">
                  <a:extLst>
                    <a:ext uri="{9D8B030D-6E8A-4147-A177-3AD203B41FA5}">
                      <a16:colId xmlns:a16="http://schemas.microsoft.com/office/drawing/2014/main" val="2983704891"/>
                    </a:ext>
                  </a:extLst>
                </a:gridCol>
                <a:gridCol w="684575">
                  <a:extLst>
                    <a:ext uri="{9D8B030D-6E8A-4147-A177-3AD203B41FA5}">
                      <a16:colId xmlns:a16="http://schemas.microsoft.com/office/drawing/2014/main" val="1110671203"/>
                    </a:ext>
                  </a:extLst>
                </a:gridCol>
                <a:gridCol w="435747">
                  <a:extLst>
                    <a:ext uri="{9D8B030D-6E8A-4147-A177-3AD203B41FA5}">
                      <a16:colId xmlns:a16="http://schemas.microsoft.com/office/drawing/2014/main" val="3210533996"/>
                    </a:ext>
                  </a:extLst>
                </a:gridCol>
                <a:gridCol w="933403">
                  <a:extLst>
                    <a:ext uri="{9D8B030D-6E8A-4147-A177-3AD203B41FA5}">
                      <a16:colId xmlns:a16="http://schemas.microsoft.com/office/drawing/2014/main" val="3558711780"/>
                    </a:ext>
                  </a:extLst>
                </a:gridCol>
              </a:tblGrid>
              <a:tr h="39387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鬍鬚</a:t>
                      </a:r>
                    </a:p>
                  </a:txBody>
                  <a:tcPr anchor="ctr">
                    <a:solidFill>
                      <a:srgbClr val="0072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耳朵形狀</a:t>
                      </a:r>
                    </a:p>
                  </a:txBody>
                  <a:tcPr anchor="ctr">
                    <a:solidFill>
                      <a:srgbClr val="0072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犬牙</a:t>
                      </a:r>
                    </a:p>
                  </a:txBody>
                  <a:tcPr anchor="ctr">
                    <a:solidFill>
                      <a:srgbClr val="0072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0072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毛髮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多寡</a:t>
                      </a:r>
                    </a:p>
                  </a:txBody>
                  <a:tcPr anchor="ctr">
                    <a:solidFill>
                      <a:srgbClr val="007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82066"/>
                  </a:ext>
                </a:extLst>
              </a:tr>
              <a:tr h="39387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尖耳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毛茸茸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2612643"/>
                  </a:ext>
                </a:extLst>
              </a:tr>
            </a:tbl>
          </a:graphicData>
        </a:graphic>
      </p:graphicFrame>
      <p:sp>
        <p:nvSpPr>
          <p:cNvPr id="26" name="矩形 25"/>
          <p:cNvSpPr/>
          <p:nvPr/>
        </p:nvSpPr>
        <p:spPr>
          <a:xfrm>
            <a:off x="0" y="4148967"/>
            <a:ext cx="1338160" cy="139397"/>
          </a:xfrm>
          <a:prstGeom prst="rect">
            <a:avLst/>
          </a:prstGeom>
          <a:solidFill>
            <a:srgbClr val="F5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10853840" y="4148967"/>
            <a:ext cx="1338160" cy="139397"/>
          </a:xfrm>
          <a:prstGeom prst="rect">
            <a:avLst/>
          </a:prstGeom>
          <a:solidFill>
            <a:srgbClr val="F5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645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9" grpId="0"/>
      <p:bldP spid="36" grpId="0" animBg="1"/>
      <p:bldP spid="38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3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8139</TotalTime>
  <Words>3274</Words>
  <Application>Microsoft Office PowerPoint</Application>
  <PresentationFormat>寬螢幕</PresentationFormat>
  <Paragraphs>641</Paragraphs>
  <Slides>63</Slides>
  <Notes>18</Notes>
  <HiddenSlides>0</HiddenSlides>
  <MMClips>2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73" baseType="lpstr">
      <vt:lpstr>charter</vt:lpstr>
      <vt:lpstr>Microsoft YaHei</vt:lpstr>
      <vt:lpstr>Microsoft YaHei</vt:lpstr>
      <vt:lpstr>微軟正黑體</vt:lpstr>
      <vt:lpstr>Arial</vt:lpstr>
      <vt:lpstr>Calibri</vt:lpstr>
      <vt:lpstr>Cambria Math</vt:lpstr>
      <vt:lpstr>Lato</vt:lpstr>
      <vt:lpstr>Wingdings</vt:lpstr>
      <vt:lpstr>Office 佈景主題</vt:lpstr>
      <vt:lpstr>Deep Learning with Ladder</vt:lpstr>
      <vt:lpstr>大家好! </vt:lpstr>
      <vt:lpstr>目錄</vt:lpstr>
      <vt:lpstr>了解人工智慧</vt:lpstr>
      <vt:lpstr>課程開始前問卷填寫</vt:lpstr>
      <vt:lpstr>PowerPoint 簡報</vt:lpstr>
      <vt:lpstr>AI又分成…</vt:lpstr>
      <vt:lpstr>機器學習與深度學習的差別</vt:lpstr>
      <vt:lpstr>機器學習與深度學習的差別</vt:lpstr>
      <vt:lpstr>深度學習的種類</vt:lpstr>
      <vt:lpstr>深度學習技術開箱</vt:lpstr>
      <vt:lpstr>類神經網路</vt:lpstr>
      <vt:lpstr>卷積層 (Convolution Layer)</vt:lpstr>
      <vt:lpstr>卷積層 (Convolution Layer)</vt:lpstr>
      <vt:lpstr>問題</vt:lpstr>
      <vt:lpstr>邊緣偵測的傳統方法(Sobel Filter)</vt:lpstr>
      <vt:lpstr>池化層 (Pooling Layer)</vt:lpstr>
      <vt:lpstr>全連接層 (Fully Connected Layer)</vt:lpstr>
      <vt:lpstr>激發函數 (Activation Function)</vt:lpstr>
      <vt:lpstr>損失函數(Loss Function)</vt:lpstr>
      <vt:lpstr>超參數介紹</vt:lpstr>
      <vt:lpstr>問題</vt:lpstr>
      <vt:lpstr>訓練模型可能會遇到的幾種情況</vt:lpstr>
      <vt:lpstr>解決問題</vt:lpstr>
      <vt:lpstr>Ladder實作</vt:lpstr>
      <vt:lpstr>Ladder應用 – 介紹</vt:lpstr>
      <vt:lpstr>Ladder應用 – 環境</vt:lpstr>
      <vt:lpstr>Ladder應用 – Colab</vt:lpstr>
      <vt:lpstr>Ladder應用 – Colab</vt:lpstr>
      <vt:lpstr>Ladder應用 – Dataset (圖片)</vt:lpstr>
      <vt:lpstr>準備開始!!!</vt:lpstr>
      <vt:lpstr>Ladder應用 – 模型設計</vt:lpstr>
      <vt:lpstr>Ladder應用 – 模型設計</vt:lpstr>
      <vt:lpstr>Ladder應用 – 模型設計</vt:lpstr>
      <vt:lpstr>Ladder應用 – 模型設計</vt:lpstr>
      <vt:lpstr>Ladder應用 – 拖曳節點示範</vt:lpstr>
      <vt:lpstr>Ladder應用 – 按下新增鈕示範</vt:lpstr>
      <vt:lpstr>Ladder應用 – 模型設計</vt:lpstr>
      <vt:lpstr>Ladder應用 – 模型設計</vt:lpstr>
      <vt:lpstr>Ladder應用 – 模型設計</vt:lpstr>
      <vt:lpstr>Ladder應用 – 模型設計</vt:lpstr>
      <vt:lpstr>Ladder應用 – 模型設計</vt:lpstr>
      <vt:lpstr>Ladder應用 – 模型設計</vt:lpstr>
      <vt:lpstr>Ladder應用 – 模型設計</vt:lpstr>
      <vt:lpstr>Ladder應用 – 模型設計</vt:lpstr>
      <vt:lpstr>Ladder應用 – 模型設計</vt:lpstr>
      <vt:lpstr>Ladder應用 – 上傳至Colab (GPU)</vt:lpstr>
      <vt:lpstr>Ladder應用 – 上傳至Colab (訓練檔上傳)</vt:lpstr>
      <vt:lpstr>Ladder應用 – Colab訓練</vt:lpstr>
      <vt:lpstr>Ladder應用 – Colab訓練</vt:lpstr>
      <vt:lpstr>Ladder應用 – Colab訓練</vt:lpstr>
      <vt:lpstr>Ladder應用 – 結果查看</vt:lpstr>
      <vt:lpstr>Ladder應用 – 結果查看</vt:lpstr>
      <vt:lpstr>Ladder應用 – 結果查看</vt:lpstr>
      <vt:lpstr>Ladder vs Code</vt:lpstr>
      <vt:lpstr>Ladder vs Code</vt:lpstr>
      <vt:lpstr>Your Turn!!!</vt:lpstr>
      <vt:lpstr>練習</vt:lpstr>
      <vt:lpstr>練習</vt:lpstr>
      <vt:lpstr>練習</vt:lpstr>
      <vt:lpstr>有興趣的同學歡迎來本實驗室(65912)了解!</vt:lpstr>
      <vt:lpstr>課程結束後問卷填寫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Ladder</dc:title>
  <dc:creator>古尚玄 KU, SHANG-HSUAN</dc:creator>
  <cp:lastModifiedBy>星宇 陳</cp:lastModifiedBy>
  <cp:revision>387</cp:revision>
  <dcterms:created xsi:type="dcterms:W3CDTF">2023-05-29T06:12:02Z</dcterms:created>
  <dcterms:modified xsi:type="dcterms:W3CDTF">2023-11-19T12:02:26Z</dcterms:modified>
</cp:coreProperties>
</file>